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9.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735" r:id="rId5"/>
    <p:sldMasterId id="2147483756" r:id="rId6"/>
    <p:sldMasterId id="2147483782" r:id="rId7"/>
    <p:sldMasterId id="2147483784" r:id="rId8"/>
    <p:sldMasterId id="2147483807" r:id="rId9"/>
    <p:sldMasterId id="2147483826" r:id="rId10"/>
    <p:sldMasterId id="2147483660" r:id="rId11"/>
    <p:sldMasterId id="2147483768" r:id="rId12"/>
    <p:sldMasterId id="2147485417" r:id="rId13"/>
  </p:sldMasterIdLst>
  <p:notesMasterIdLst>
    <p:notesMasterId r:id="rId65"/>
  </p:notesMasterIdLst>
  <p:handoutMasterIdLst>
    <p:handoutMasterId r:id="rId66"/>
  </p:handoutMasterIdLst>
  <p:sldIdLst>
    <p:sldId id="356" r:id="rId14"/>
    <p:sldId id="2145707415" r:id="rId15"/>
    <p:sldId id="2145707433" r:id="rId16"/>
    <p:sldId id="474" r:id="rId17"/>
    <p:sldId id="2145707518" r:id="rId18"/>
    <p:sldId id="2145707529" r:id="rId19"/>
    <p:sldId id="2145707496" r:id="rId20"/>
    <p:sldId id="2145707521" r:id="rId21"/>
    <p:sldId id="2145707522" r:id="rId22"/>
    <p:sldId id="2145707442" r:id="rId23"/>
    <p:sldId id="2145707446" r:id="rId24"/>
    <p:sldId id="2145707508" r:id="rId25"/>
    <p:sldId id="2145707519" r:id="rId26"/>
    <p:sldId id="2145707506" r:id="rId27"/>
    <p:sldId id="2145707509" r:id="rId28"/>
    <p:sldId id="2145707531" r:id="rId29"/>
    <p:sldId id="2145707532" r:id="rId30"/>
    <p:sldId id="2145707533" r:id="rId31"/>
    <p:sldId id="2145707534" r:id="rId32"/>
    <p:sldId id="2145707535" r:id="rId33"/>
    <p:sldId id="2145707491" r:id="rId34"/>
    <p:sldId id="2145707517" r:id="rId35"/>
    <p:sldId id="2145707536" r:id="rId36"/>
    <p:sldId id="2145707541" r:id="rId37"/>
    <p:sldId id="2145707520" r:id="rId38"/>
    <p:sldId id="2145705719" r:id="rId39"/>
    <p:sldId id="2145707412" r:id="rId40"/>
    <p:sldId id="2145707528" r:id="rId41"/>
    <p:sldId id="2145707549" r:id="rId42"/>
    <p:sldId id="2145707497" r:id="rId43"/>
    <p:sldId id="2145707544" r:id="rId44"/>
    <p:sldId id="2145707513" r:id="rId45"/>
    <p:sldId id="509" r:id="rId46"/>
    <p:sldId id="2145705651" r:id="rId47"/>
    <p:sldId id="485" r:id="rId48"/>
    <p:sldId id="1546" r:id="rId49"/>
    <p:sldId id="2145707545" r:id="rId50"/>
    <p:sldId id="2145707396" r:id="rId51"/>
    <p:sldId id="2145707397" r:id="rId52"/>
    <p:sldId id="2145707398" r:id="rId53"/>
    <p:sldId id="2145707399" r:id="rId54"/>
    <p:sldId id="2145707400" r:id="rId55"/>
    <p:sldId id="2145707401" r:id="rId56"/>
    <p:sldId id="2145707414" r:id="rId57"/>
    <p:sldId id="2145707382" r:id="rId58"/>
    <p:sldId id="2145705654" r:id="rId59"/>
    <p:sldId id="2145707542" r:id="rId60"/>
    <p:sldId id="2145707546" r:id="rId61"/>
    <p:sldId id="2145707409" r:id="rId62"/>
    <p:sldId id="2145707547" r:id="rId63"/>
    <p:sldId id="421" r:id="rId64"/>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3840" userDrawn="1">
          <p15:clr>
            <a:srgbClr val="A4A3A4"/>
          </p15:clr>
        </p15:guide>
        <p15:guide id="3" orient="horz" pos="232" userDrawn="1">
          <p15:clr>
            <a:srgbClr val="A4A3A4"/>
          </p15:clr>
        </p15:guide>
        <p15:guide id="5" pos="7446" userDrawn="1">
          <p15:clr>
            <a:srgbClr val="A4A3A4"/>
          </p15:clr>
        </p15:guide>
        <p15:guide id="6" orient="horz" pos="4088" userDrawn="1">
          <p15:clr>
            <a:srgbClr val="A4A3A4"/>
          </p15:clr>
        </p15:guide>
        <p15:guide id="7" orient="horz" pos="482" userDrawn="1">
          <p15:clr>
            <a:srgbClr val="A4A3A4"/>
          </p15:clr>
        </p15:guide>
        <p15:guide id="9" pos="642" userDrawn="1">
          <p15:clr>
            <a:srgbClr val="A4A3A4"/>
          </p15:clr>
        </p15:guide>
        <p15:guide id="10" pos="4248" userDrawn="1">
          <p15:clr>
            <a:srgbClr val="A4A3A4"/>
          </p15:clr>
        </p15:guide>
        <p15:guide id="11" pos="2230" userDrawn="1">
          <p15:clr>
            <a:srgbClr val="A4A3A4"/>
          </p15:clr>
        </p15:guide>
        <p15:guide id="12" pos="5428" userDrawn="1">
          <p15:clr>
            <a:srgbClr val="A4A3A4"/>
          </p15:clr>
        </p15:guide>
        <p15:guide id="13" pos="10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E07805-D2BD-44A4-06EB-39F336B5DEB0}" name="Shah, Nili" initials="SN" userId="S::nshah@ifrs.org::35d61813-109f-4b6b-a125-aca17e68290d" providerId="AD"/>
  <p188:author id="{F4201206-D9B0-C06D-57CC-95AF15751063}" name="Minke-Girard, Jenifer" initials="MGJ" userId="S::jminke-girard@ifrs.org::9f55bc72-b2d1-477f-b6c6-e4bf83aa6815" providerId="AD"/>
  <p188:author id="{51089208-3AD1-E50E-BBCB-CD3D39C798B8}" name="Craig, Tim" initials="CT" userId="S::tcraig@ifrs.org::44957c5c-0923-4681-b3e4-1919d7c87e3e" providerId="AD"/>
  <p188:author id="{C5F60C15-AB7C-480C-6B2F-EFD044E14733}" name="Simpson, Ana" initials="SA" userId="S::asimpson@ifrs.org::d43d1bb1-ceca-42da-b64e-6ad72e7c3d85" providerId="AD"/>
  <p188:author id="{7AF31125-62C4-FA5E-E191-3991364BD5F8}" name="Methma Rupasinghe" initials="MR" userId="S::methma.rupasinghe@ifrs.org::114db779-f63f-4dd7-a49c-6f6c476128be" providerId="AD"/>
  <p188:author id="{20025E28-205C-E419-DFF5-14AF2114754D}" name="Barckow, Andreas" initials="BA" userId="S::abarckow@ifrs.org::9781a12b-7fc5-4c4e-98c3-a1d66fd5dec5" providerId="AD"/>
  <p188:author id="{97D34944-D9B8-07EB-E2CA-3A54C4892E35}" name="Mouit, Mostafa" initials="MM" userId="S::mmouit@ifrs.org::5cdc6967-6b6e-42b1-9724-e9a797ab1014" providerId="AD"/>
  <p188:author id="{F1CE3350-5435-16CC-480B-61F8E682391A}" name="Suzuki, Rika" initials="SR" userId="S::rsuzuki@ifrs.org::66ac92e9-0c74-4801-b674-5633bb92e872" providerId="AD"/>
  <p188:author id="{A4D8C05E-4420-A433-1A69-961DDAC1F8D1}" name="Elena Kostina" initials="EK" userId="S::elena.kostina@ifrs.org::492acb63-b866-4f76-b9c6-c007c6a75c26" providerId="AD"/>
  <p188:author id="{5E04BB70-A397-FAEB-8661-FABDBFB3EF41}" name="Feka, Iliriana" initials="FI" userId="S::ifeka@ifrs.org::818fa83d-5e79-4649-aa3b-ba4271f9e7a3" providerId="AD"/>
  <p188:author id="{C5F75271-AF16-11CB-1A89-DC637F30C606}" name="Brown, Richard" initials="BR" userId="S::rbrown@ifrs.org::978cf078-91d5-4735-9e74-2685cfd45de2" providerId="AD"/>
  <p188:author id="{55021593-E1A6-BFC1-901D-828BF8991653}" name="Markowski, Rafal" initials="MR" userId="S::rmarkowski@ifrs.org::47276389-6209-496b-86d6-f1ef16497fff" providerId="AD"/>
  <p188:author id="{D524319A-B05A-F708-34F0-D72DBE15CC67}" name="Smith, Craig" initials="CS" userId="S::csmith@ifrs.org::13fee92c-2d3e-4c1f-a090-ada63df3bcaf" providerId="AD"/>
  <p188:author id="{608C40A1-EAF4-80FC-B7E1-138745AB6119}" name="Wiesner, Riana" initials="WR" userId="S::rwiesner@ifrs.org::856487c1-1cbe-4273-9f14-194543406dcf" providerId="AD"/>
  <p188:author id="{71DE1ABF-B233-EAAA-577B-693A970C31A6}" name="McFaul, Jen" initials="MJ" userId="S::jmcfaul@ifrs.org::06bf8005-1e9a-41c2-b831-82518b196cb6" providerId="AD"/>
  <p188:author id="{A6AE08C1-0C08-6D22-F330-C89897759C65}" name="Abdryashitova, Rashida" initials="AR" userId="S::rabdryashitova@ifrs.org::701cd648-d20f-40f0-aa3d-af9f6e51e9fc" providerId="AD"/>
  <p188:author id="{7B815ACA-068F-3625-2C10-6A4000695193}" name="Matt Weaver" initials="MW" userId="S::matt.weaver@dentsu.com::20c46a55-517e-4949-8d5f-7cb7dd1f97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BF5"/>
    <a:srgbClr val="E7E7EB"/>
    <a:srgbClr val="CFD6E2"/>
    <a:srgbClr val="072071"/>
    <a:srgbClr val="BFC7D7"/>
    <a:srgbClr val="B31E3B"/>
    <a:srgbClr val="EDD3D8"/>
    <a:srgbClr val="E8E8E8"/>
    <a:srgbClr val="DFDFDF"/>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85" autoAdjust="0"/>
  </p:normalViewPr>
  <p:slideViewPr>
    <p:cSldViewPr snapToGrid="0">
      <p:cViewPr varScale="1">
        <p:scale>
          <a:sx n="71" d="100"/>
          <a:sy n="71" d="100"/>
        </p:scale>
        <p:origin x="1173" y="36"/>
      </p:cViewPr>
      <p:guideLst>
        <p:guide orient="horz" pos="3589"/>
        <p:guide pos="3840"/>
        <p:guide orient="horz" pos="232"/>
        <p:guide pos="7446"/>
        <p:guide orient="horz" pos="4088"/>
        <p:guide orient="horz" pos="482"/>
        <p:guide pos="642"/>
        <p:guide pos="4248"/>
        <p:guide pos="2230"/>
        <p:guide pos="5428"/>
        <p:guide pos="10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BFF61F-71CF-8FF1-AE3F-73AE02312A3E}"/>
              </a:ext>
            </a:extLst>
          </p:cNvPr>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6" name="Date Placeholder 5">
            <a:extLst>
              <a:ext uri="{FF2B5EF4-FFF2-40B4-BE49-F238E27FC236}">
                <a16:creationId xmlns:a16="http://schemas.microsoft.com/office/drawing/2014/main" id="{EB4E23AA-3F0F-E12A-3F5E-A5151C3836BF}"/>
              </a:ext>
            </a:extLst>
          </p:cNvPr>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1D0AE02F-28A2-014A-9349-54E9639D3ACB}" type="datetimeFigureOut">
              <a:rPr lang="en-US" smtClean="0">
                <a:latin typeface="Arial" panose="020B0604020202020204" pitchFamily="34" charset="0"/>
              </a:rPr>
              <a:t>10/31/2024</a:t>
            </a:fld>
            <a:endParaRPr lang="en-US">
              <a:latin typeface="Arial" panose="020B0604020202020204" pitchFamily="34" charset="0"/>
            </a:endParaRPr>
          </a:p>
        </p:txBody>
      </p:sp>
      <p:sp>
        <p:nvSpPr>
          <p:cNvPr id="7" name="Slide Number Placeholder 6">
            <a:extLst>
              <a:ext uri="{FF2B5EF4-FFF2-40B4-BE49-F238E27FC236}">
                <a16:creationId xmlns:a16="http://schemas.microsoft.com/office/drawing/2014/main" id="{2357C0DD-D3CB-9DBB-3F22-41288788592D}"/>
              </a:ext>
            </a:extLst>
          </p:cNvPr>
          <p:cNvSpPr>
            <a:spLocks noGrp="1"/>
          </p:cNvSpPr>
          <p:nvPr>
            <p:ph type="sldNum" sz="quarter" idx="3"/>
          </p:nvPr>
        </p:nvSpPr>
        <p:spPr>
          <a:xfrm>
            <a:off x="5592224" y="6456612"/>
            <a:ext cx="4278154" cy="341063"/>
          </a:xfrm>
          <a:prstGeom prst="rect">
            <a:avLst/>
          </a:prstGeom>
        </p:spPr>
        <p:txBody>
          <a:bodyPr vert="horz" lIns="91440" tIns="45720" rIns="91440" bIns="45720" rtlCol="0" anchor="b"/>
          <a:lstStyle>
            <a:lvl1pPr algn="r">
              <a:defRPr sz="1200"/>
            </a:lvl1pPr>
          </a:lstStyle>
          <a:p>
            <a:fld id="{14978167-3AD0-844F-8C02-B155740DCB26}" type="slidenum">
              <a:rPr lang="en-US" smtClean="0">
                <a:latin typeface="Arial" panose="020B0604020202020204" pitchFamily="34" charset="0"/>
              </a:rPr>
              <a:t>‹#›</a:t>
            </a:fld>
            <a:endParaRPr lang="en-US">
              <a:latin typeface="Arial" panose="020B0604020202020204" pitchFamily="34" charset="0"/>
            </a:endParaRPr>
          </a:p>
        </p:txBody>
      </p:sp>
      <p:sp>
        <p:nvSpPr>
          <p:cNvPr id="8" name="Header Placeholder 7">
            <a:extLst>
              <a:ext uri="{FF2B5EF4-FFF2-40B4-BE49-F238E27FC236}">
                <a16:creationId xmlns:a16="http://schemas.microsoft.com/office/drawing/2014/main" id="{97D1B9DB-32CC-5365-1017-2E3600ED333C}"/>
              </a:ext>
            </a:extLst>
          </p:cNvPr>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Tree>
    <p:extLst>
      <p:ext uri="{BB962C8B-B14F-4D97-AF65-F5344CB8AC3E}">
        <p14:creationId xmlns:p14="http://schemas.microsoft.com/office/powerpoint/2010/main" val="14580613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b="0" i="0">
                <a:latin typeface="Arial" panose="020B0604020202020204" pitchFamily="34" charset="0"/>
              </a:defRPr>
            </a:lvl1pPr>
          </a:lstStyle>
          <a:p>
            <a:fld id="{E4D8FD60-4458-7D4C-BEC6-5BE3D45DE122}" type="datetimeFigureOut">
              <a:rPr lang="en-US" smtClean="0"/>
              <a:pPr/>
              <a:t>10/31/2024</a:t>
            </a:fld>
            <a:endParaRPr lang="en-US"/>
          </a:p>
        </p:txBody>
      </p:sp>
      <p:sp>
        <p:nvSpPr>
          <p:cNvPr id="4" name="Slide Image Placehold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5E7F18D8-6F7A-A34C-9602-C38B02F3D35C}" type="slidenum">
              <a:rPr lang="en-US" smtClean="0"/>
              <a:pPr/>
              <a:t>‹#›</a:t>
            </a:fld>
            <a:endParaRPr lang="en-US"/>
          </a:p>
        </p:txBody>
      </p:sp>
    </p:spTree>
    <p:extLst>
      <p:ext uri="{BB962C8B-B14F-4D97-AF65-F5344CB8AC3E}">
        <p14:creationId xmlns:p14="http://schemas.microsoft.com/office/powerpoint/2010/main" val="33735844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pPr/>
              <a:t>2</a:t>
            </a:fld>
            <a:endParaRPr lang="en-US"/>
          </a:p>
        </p:txBody>
      </p:sp>
    </p:spTree>
    <p:extLst>
      <p:ext uri="{BB962C8B-B14F-4D97-AF65-F5344CB8AC3E}">
        <p14:creationId xmlns:p14="http://schemas.microsoft.com/office/powerpoint/2010/main" val="212334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12</a:t>
            </a:fld>
            <a:endParaRPr lang="en-US"/>
          </a:p>
        </p:txBody>
      </p:sp>
    </p:spTree>
    <p:extLst>
      <p:ext uri="{BB962C8B-B14F-4D97-AF65-F5344CB8AC3E}">
        <p14:creationId xmlns:p14="http://schemas.microsoft.com/office/powerpoint/2010/main" val="264467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F505-8100-C9C3-D91F-F905880F8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715B3-5867-7E97-DCE6-0B174FAD9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3A27A-F762-B4A9-598B-82384042F103}"/>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1B2266A3-EA0C-D09D-5FD3-6204F496B9CC}"/>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4A42B0A-F250-B41B-6F12-513E7E3314EA}"/>
              </a:ext>
            </a:extLst>
          </p:cNvPr>
          <p:cNvSpPr>
            <a:spLocks noGrp="1"/>
          </p:cNvSpPr>
          <p:nvPr>
            <p:ph type="sldNum" sz="quarter" idx="5"/>
          </p:nvPr>
        </p:nvSpPr>
        <p:spPr/>
        <p:txBody>
          <a:bodyPr/>
          <a:lstStyle/>
          <a:p>
            <a:fld id="{5E7F18D8-6F7A-A34C-9602-C38B02F3D35C}" type="slidenum">
              <a:rPr lang="en-US" smtClean="0"/>
              <a:t>13</a:t>
            </a:fld>
            <a:endParaRPr lang="en-US"/>
          </a:p>
        </p:txBody>
      </p:sp>
    </p:spTree>
    <p:extLst>
      <p:ext uri="{BB962C8B-B14F-4D97-AF65-F5344CB8AC3E}">
        <p14:creationId xmlns:p14="http://schemas.microsoft.com/office/powerpoint/2010/main" val="188428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14</a:t>
            </a:fld>
            <a:endParaRPr lang="en-US"/>
          </a:p>
        </p:txBody>
      </p:sp>
    </p:spTree>
    <p:extLst>
      <p:ext uri="{BB962C8B-B14F-4D97-AF65-F5344CB8AC3E}">
        <p14:creationId xmlns:p14="http://schemas.microsoft.com/office/powerpoint/2010/main" val="3736350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15</a:t>
            </a:fld>
            <a:endParaRPr lang="en-US"/>
          </a:p>
        </p:txBody>
      </p:sp>
    </p:spTree>
    <p:extLst>
      <p:ext uri="{BB962C8B-B14F-4D97-AF65-F5344CB8AC3E}">
        <p14:creationId xmlns:p14="http://schemas.microsoft.com/office/powerpoint/2010/main" val="153748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19A6-701B-3AB9-CA0F-959F68BCF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F06C6-538F-C795-3CB8-332F89A89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D8E17-C639-4D89-4CF5-777FE1319834}"/>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93574DBE-5A77-16C5-FEC8-C1545A08EAE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8B7EC393-4FB0-F996-BF31-6529F6038E13}"/>
              </a:ext>
            </a:extLst>
          </p:cNvPr>
          <p:cNvSpPr>
            <a:spLocks noGrp="1"/>
          </p:cNvSpPr>
          <p:nvPr>
            <p:ph type="sldNum" sz="quarter" idx="5"/>
          </p:nvPr>
        </p:nvSpPr>
        <p:spPr/>
        <p:txBody>
          <a:bodyPr/>
          <a:lstStyle/>
          <a:p>
            <a:fld id="{5E7F18D8-6F7A-A34C-9602-C38B02F3D35C}" type="slidenum">
              <a:rPr lang="en-US" smtClean="0"/>
              <a:t>16</a:t>
            </a:fld>
            <a:endParaRPr lang="en-US"/>
          </a:p>
        </p:txBody>
      </p:sp>
    </p:spTree>
    <p:extLst>
      <p:ext uri="{BB962C8B-B14F-4D97-AF65-F5344CB8AC3E}">
        <p14:creationId xmlns:p14="http://schemas.microsoft.com/office/powerpoint/2010/main" val="405347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8793-B22D-43AA-C6B6-89582D8C5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0F931-8523-3DB8-53F1-BEE10AEA2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D6A3C-E478-47B8-F1F9-FD7398BBA293}"/>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1CE08B3B-7D61-81F5-3588-0570A9582D9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76B5D270-27E3-B02A-ED11-315FF7A2B723}"/>
              </a:ext>
            </a:extLst>
          </p:cNvPr>
          <p:cNvSpPr>
            <a:spLocks noGrp="1"/>
          </p:cNvSpPr>
          <p:nvPr>
            <p:ph type="sldNum" sz="quarter" idx="5"/>
          </p:nvPr>
        </p:nvSpPr>
        <p:spPr/>
        <p:txBody>
          <a:bodyPr/>
          <a:lstStyle/>
          <a:p>
            <a:fld id="{5E7F18D8-6F7A-A34C-9602-C38B02F3D35C}" type="slidenum">
              <a:rPr lang="en-US" smtClean="0"/>
              <a:t>18</a:t>
            </a:fld>
            <a:endParaRPr lang="en-US"/>
          </a:p>
        </p:txBody>
      </p:sp>
    </p:spTree>
    <p:extLst>
      <p:ext uri="{BB962C8B-B14F-4D97-AF65-F5344CB8AC3E}">
        <p14:creationId xmlns:p14="http://schemas.microsoft.com/office/powerpoint/2010/main" val="1392325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21</a:t>
            </a:fld>
            <a:endParaRPr lang="en-US"/>
          </a:p>
        </p:txBody>
      </p:sp>
    </p:spTree>
    <p:extLst>
      <p:ext uri="{BB962C8B-B14F-4D97-AF65-F5344CB8AC3E}">
        <p14:creationId xmlns:p14="http://schemas.microsoft.com/office/powerpoint/2010/main" val="3335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32304-9F7B-C3E5-5FAE-491637727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27797-50A4-2EEF-6500-CBD487D39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F2868-C028-B9D4-D6BC-97A3CBE4256E}"/>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5758247B-EF8D-DD21-AC63-3ABD5A3786F0}"/>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D3D4630-7F93-5C83-FFAE-16A413D6FED7}"/>
              </a:ext>
            </a:extLst>
          </p:cNvPr>
          <p:cNvSpPr>
            <a:spLocks noGrp="1"/>
          </p:cNvSpPr>
          <p:nvPr>
            <p:ph type="sldNum" sz="quarter" idx="5"/>
          </p:nvPr>
        </p:nvSpPr>
        <p:spPr/>
        <p:txBody>
          <a:bodyPr/>
          <a:lstStyle/>
          <a:p>
            <a:fld id="{5E7F18D8-6F7A-A34C-9602-C38B02F3D35C}" type="slidenum">
              <a:rPr lang="en-US" smtClean="0"/>
              <a:t>23</a:t>
            </a:fld>
            <a:endParaRPr lang="en-US"/>
          </a:p>
        </p:txBody>
      </p:sp>
    </p:spTree>
    <p:extLst>
      <p:ext uri="{BB962C8B-B14F-4D97-AF65-F5344CB8AC3E}">
        <p14:creationId xmlns:p14="http://schemas.microsoft.com/office/powerpoint/2010/main" val="201636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537C4-2C7E-A84C-7557-AD0BE2DC8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4A17D-059E-6A42-15FE-C129BC633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37B71-420A-F30D-9E43-5BDCE651D9F4}"/>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CCF0A4C7-9D04-CF2D-8829-F61D19836BD5}"/>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A9A2E49A-1C84-6387-4ACE-07C28763E329}"/>
              </a:ext>
            </a:extLst>
          </p:cNvPr>
          <p:cNvSpPr>
            <a:spLocks noGrp="1"/>
          </p:cNvSpPr>
          <p:nvPr>
            <p:ph type="sldNum" sz="quarter" idx="5"/>
          </p:nvPr>
        </p:nvSpPr>
        <p:spPr/>
        <p:txBody>
          <a:bodyPr/>
          <a:lstStyle/>
          <a:p>
            <a:fld id="{5E7F18D8-6F7A-A34C-9602-C38B02F3D35C}" type="slidenum">
              <a:rPr lang="en-US" smtClean="0"/>
              <a:pPr/>
              <a:t>24</a:t>
            </a:fld>
            <a:endParaRPr lang="en-US"/>
          </a:p>
        </p:txBody>
      </p:sp>
    </p:spTree>
    <p:extLst>
      <p:ext uri="{BB962C8B-B14F-4D97-AF65-F5344CB8AC3E}">
        <p14:creationId xmlns:p14="http://schemas.microsoft.com/office/powerpoint/2010/main" val="47391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76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pPr/>
              <a:t>4</a:t>
            </a:fld>
            <a:endParaRPr lang="en-US"/>
          </a:p>
        </p:txBody>
      </p:sp>
    </p:spTree>
    <p:extLst>
      <p:ext uri="{BB962C8B-B14F-4D97-AF65-F5344CB8AC3E}">
        <p14:creationId xmlns:p14="http://schemas.microsoft.com/office/powerpoint/2010/main" val="3275785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5257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4"/>
          </p:nvPr>
        </p:nvSpPr>
        <p:spPr/>
        <p:txBody>
          <a:bodyPr/>
          <a:lstStyle/>
          <a:p>
            <a:endParaRPr lang="en-US"/>
          </a:p>
        </p:txBody>
      </p:sp>
      <p:sp>
        <p:nvSpPr>
          <p:cNvPr id="5" name="灯片编号占位符 4"/>
          <p:cNvSpPr>
            <a:spLocks noGrp="1"/>
          </p:cNvSpPr>
          <p:nvPr>
            <p:ph type="sldNum" sz="quarter" idx="5"/>
          </p:nvPr>
        </p:nvSpPr>
        <p:spPr/>
        <p:txBody>
          <a:bodyPr/>
          <a:lstStyle/>
          <a:p>
            <a:fld id="{5E7F18D8-6F7A-A34C-9602-C38B02F3D35C}" type="slidenum">
              <a:rPr lang="en-US" smtClean="0"/>
              <a:pPr/>
              <a:t>32</a:t>
            </a:fld>
            <a:endParaRPr lang="en-US"/>
          </a:p>
        </p:txBody>
      </p:sp>
    </p:spTree>
    <p:extLst>
      <p:ext uri="{BB962C8B-B14F-4D97-AF65-F5344CB8AC3E}">
        <p14:creationId xmlns:p14="http://schemas.microsoft.com/office/powerpoint/2010/main" val="2866982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C5306EBA-6B0E-FE4B-A238-5EB310944CE5}" type="slidenum">
              <a:rPr lang="en-GB"/>
              <a:pPr/>
              <a:t>33</a:t>
            </a:fld>
            <a:endParaRPr lang="en-GB"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884657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34</a:t>
            </a:fld>
            <a:endParaRPr lang="en-US" dirty="0"/>
          </a:p>
        </p:txBody>
      </p:sp>
    </p:spTree>
    <p:extLst>
      <p:ext uri="{BB962C8B-B14F-4D97-AF65-F5344CB8AC3E}">
        <p14:creationId xmlns:p14="http://schemas.microsoft.com/office/powerpoint/2010/main" val="214560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5E7F18D8-6F7A-A34C-9602-C38B02F3D35C}" type="slidenum">
              <a:rPr lang="en-US" smtClean="0"/>
              <a:pPr/>
              <a:t>36</a:t>
            </a:fld>
            <a:endParaRPr lang="en-US" dirty="0"/>
          </a:p>
        </p:txBody>
      </p:sp>
    </p:spTree>
    <p:extLst>
      <p:ext uri="{BB962C8B-B14F-4D97-AF65-F5344CB8AC3E}">
        <p14:creationId xmlns:p14="http://schemas.microsoft.com/office/powerpoint/2010/main" val="2790553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38</a:t>
            </a:fld>
            <a:endParaRPr lang="en-US" dirty="0"/>
          </a:p>
        </p:txBody>
      </p:sp>
    </p:spTree>
    <p:extLst>
      <p:ext uri="{BB962C8B-B14F-4D97-AF65-F5344CB8AC3E}">
        <p14:creationId xmlns:p14="http://schemas.microsoft.com/office/powerpoint/2010/main" val="1396256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39</a:t>
            </a:fld>
            <a:endParaRPr lang="en-US" dirty="0"/>
          </a:p>
        </p:txBody>
      </p:sp>
    </p:spTree>
    <p:extLst>
      <p:ext uri="{BB962C8B-B14F-4D97-AF65-F5344CB8AC3E}">
        <p14:creationId xmlns:p14="http://schemas.microsoft.com/office/powerpoint/2010/main" val="1687619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100" dirty="0">
              <a:solidFill>
                <a:srgbClr val="575757"/>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40</a:t>
            </a:fld>
            <a:endParaRPr lang="en-US" dirty="0"/>
          </a:p>
        </p:txBody>
      </p:sp>
    </p:spTree>
    <p:extLst>
      <p:ext uri="{BB962C8B-B14F-4D97-AF65-F5344CB8AC3E}">
        <p14:creationId xmlns:p14="http://schemas.microsoft.com/office/powerpoint/2010/main" val="3937689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41</a:t>
            </a:fld>
            <a:endParaRPr lang="en-US" dirty="0"/>
          </a:p>
        </p:txBody>
      </p:sp>
    </p:spTree>
    <p:extLst>
      <p:ext uri="{BB962C8B-B14F-4D97-AF65-F5344CB8AC3E}">
        <p14:creationId xmlns:p14="http://schemas.microsoft.com/office/powerpoint/2010/main" val="2117945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42</a:t>
            </a:fld>
            <a:endParaRPr lang="en-US" dirty="0"/>
          </a:p>
        </p:txBody>
      </p:sp>
    </p:spTree>
    <p:extLst>
      <p:ext uri="{BB962C8B-B14F-4D97-AF65-F5344CB8AC3E}">
        <p14:creationId xmlns:p14="http://schemas.microsoft.com/office/powerpoint/2010/main" val="206990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9DF9-6D48-C076-9799-B2EF7F3A3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07FCA-A709-5B85-1DA4-FF6F60C63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DB22A-AE42-4BCF-1138-27DC0FA3C439}"/>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A9C2FD5B-7359-86C3-7C66-501D1C8F0953}"/>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8589C400-06EC-FEE6-3EA5-5CF2E522CB1B}"/>
              </a:ext>
            </a:extLst>
          </p:cNvPr>
          <p:cNvSpPr>
            <a:spLocks noGrp="1"/>
          </p:cNvSpPr>
          <p:nvPr>
            <p:ph type="sldNum" sz="quarter" idx="5"/>
          </p:nvPr>
        </p:nvSpPr>
        <p:spPr/>
        <p:txBody>
          <a:bodyPr/>
          <a:lstStyle/>
          <a:p>
            <a:fld id="{5E7F18D8-6F7A-A34C-9602-C38B02F3D35C}" type="slidenum">
              <a:rPr lang="en-US" smtClean="0"/>
              <a:pPr/>
              <a:t>5</a:t>
            </a:fld>
            <a:endParaRPr lang="en-US"/>
          </a:p>
        </p:txBody>
      </p:sp>
    </p:spTree>
    <p:extLst>
      <p:ext uri="{BB962C8B-B14F-4D97-AF65-F5344CB8AC3E}">
        <p14:creationId xmlns:p14="http://schemas.microsoft.com/office/powerpoint/2010/main" val="2801421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43</a:t>
            </a:fld>
            <a:endParaRPr lang="en-US" dirty="0"/>
          </a:p>
        </p:txBody>
      </p:sp>
    </p:spTree>
    <p:extLst>
      <p:ext uri="{BB962C8B-B14F-4D97-AF65-F5344CB8AC3E}">
        <p14:creationId xmlns:p14="http://schemas.microsoft.com/office/powerpoint/2010/main" val="771244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44</a:t>
            </a:fld>
            <a:endParaRPr lang="en-US" dirty="0"/>
          </a:p>
        </p:txBody>
      </p:sp>
    </p:spTree>
    <p:extLst>
      <p:ext uri="{BB962C8B-B14F-4D97-AF65-F5344CB8AC3E}">
        <p14:creationId xmlns:p14="http://schemas.microsoft.com/office/powerpoint/2010/main" val="2693951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45</a:t>
            </a:fld>
            <a:endParaRPr lang="en-US" dirty="0"/>
          </a:p>
        </p:txBody>
      </p:sp>
    </p:spTree>
    <p:extLst>
      <p:ext uri="{BB962C8B-B14F-4D97-AF65-F5344CB8AC3E}">
        <p14:creationId xmlns:p14="http://schemas.microsoft.com/office/powerpoint/2010/main" val="4092147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F86D4-E9EF-974B-9856-C59086808C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377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F86D4-E9EF-974B-9856-C59086808C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404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49</a:t>
            </a:fld>
            <a:endParaRPr lang="en-US" dirty="0"/>
          </a:p>
        </p:txBody>
      </p:sp>
    </p:spTree>
    <p:extLst>
      <p:ext uri="{BB962C8B-B14F-4D97-AF65-F5344CB8AC3E}">
        <p14:creationId xmlns:p14="http://schemas.microsoft.com/office/powerpoint/2010/main" val="43026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pPr/>
              <a:t>6</a:t>
            </a:fld>
            <a:endParaRPr lang="en-US"/>
          </a:p>
        </p:txBody>
      </p:sp>
    </p:spTree>
    <p:extLst>
      <p:ext uri="{BB962C8B-B14F-4D97-AF65-F5344CB8AC3E}">
        <p14:creationId xmlns:p14="http://schemas.microsoft.com/office/powerpoint/2010/main" val="154535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br>
              <a:rPr lang="en-GB" dirty="0"/>
            </a:b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7</a:t>
            </a:fld>
            <a:endParaRPr lang="en-US"/>
          </a:p>
        </p:txBody>
      </p:sp>
    </p:spTree>
    <p:extLst>
      <p:ext uri="{BB962C8B-B14F-4D97-AF65-F5344CB8AC3E}">
        <p14:creationId xmlns:p14="http://schemas.microsoft.com/office/powerpoint/2010/main" val="313281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C40D-CF10-057A-96AC-8AADCE14B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3EAB8-AF75-FD80-8A0D-4C2559F56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D68D1-06A0-C2D8-F747-E28170DAA7AA}"/>
              </a:ext>
            </a:extLst>
          </p:cNvPr>
          <p:cNvSpPr>
            <a:spLocks noGrp="1"/>
          </p:cNvSpPr>
          <p:nvPr>
            <p:ph type="body" idx="1"/>
          </p:nvPr>
        </p:nvSpPr>
        <p:spPr/>
        <p:txBody>
          <a:bodyPr/>
          <a:lstStyle/>
          <a:p>
            <a:br>
              <a:rPr lang="en-GB" dirty="0"/>
            </a:br>
            <a:br>
              <a:rPr lang="en-GB" dirty="0"/>
            </a:br>
            <a:endParaRPr lang="en-GB" dirty="0"/>
          </a:p>
        </p:txBody>
      </p:sp>
      <p:sp>
        <p:nvSpPr>
          <p:cNvPr id="4" name="Footer Placeholder 3">
            <a:extLst>
              <a:ext uri="{FF2B5EF4-FFF2-40B4-BE49-F238E27FC236}">
                <a16:creationId xmlns:a16="http://schemas.microsoft.com/office/drawing/2014/main" id="{748C7939-3E3D-D101-94D7-7249EFA16BD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438B4FD4-400B-7586-F7D8-0E5C667F90DD}"/>
              </a:ext>
            </a:extLst>
          </p:cNvPr>
          <p:cNvSpPr>
            <a:spLocks noGrp="1"/>
          </p:cNvSpPr>
          <p:nvPr>
            <p:ph type="sldNum" sz="quarter" idx="5"/>
          </p:nvPr>
        </p:nvSpPr>
        <p:spPr/>
        <p:txBody>
          <a:bodyPr/>
          <a:lstStyle/>
          <a:p>
            <a:fld id="{5E7F18D8-6F7A-A34C-9602-C38B02F3D35C}" type="slidenum">
              <a:rPr lang="en-US" smtClean="0"/>
              <a:t>8</a:t>
            </a:fld>
            <a:endParaRPr lang="en-US"/>
          </a:p>
        </p:txBody>
      </p:sp>
    </p:spTree>
    <p:extLst>
      <p:ext uri="{BB962C8B-B14F-4D97-AF65-F5344CB8AC3E}">
        <p14:creationId xmlns:p14="http://schemas.microsoft.com/office/powerpoint/2010/main" val="207244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61D5-3E08-53F7-F8A6-8E9AA2403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87F41-6408-A848-F470-AEB434BEC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5AB60-E9DA-2F07-260B-5C8868823CEA}"/>
              </a:ext>
            </a:extLst>
          </p:cNvPr>
          <p:cNvSpPr>
            <a:spLocks noGrp="1"/>
          </p:cNvSpPr>
          <p:nvPr>
            <p:ph type="body" idx="1"/>
          </p:nvPr>
        </p:nvSpPr>
        <p:spPr/>
        <p:txBody>
          <a:bodyPr/>
          <a:lstStyle/>
          <a:p>
            <a:br>
              <a:rPr lang="en-GB" dirty="0"/>
            </a:br>
            <a:br>
              <a:rPr lang="en-GB" dirty="0"/>
            </a:br>
            <a:endParaRPr lang="en-GB" dirty="0"/>
          </a:p>
        </p:txBody>
      </p:sp>
      <p:sp>
        <p:nvSpPr>
          <p:cNvPr id="4" name="Footer Placeholder 3">
            <a:extLst>
              <a:ext uri="{FF2B5EF4-FFF2-40B4-BE49-F238E27FC236}">
                <a16:creationId xmlns:a16="http://schemas.microsoft.com/office/drawing/2014/main" id="{5DA80207-1148-8001-37BC-C31F988BE77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64DE7EF9-E4C1-EA45-51C9-EF3494319CCB}"/>
              </a:ext>
            </a:extLst>
          </p:cNvPr>
          <p:cNvSpPr>
            <a:spLocks noGrp="1"/>
          </p:cNvSpPr>
          <p:nvPr>
            <p:ph type="sldNum" sz="quarter" idx="5"/>
          </p:nvPr>
        </p:nvSpPr>
        <p:spPr/>
        <p:txBody>
          <a:bodyPr/>
          <a:lstStyle/>
          <a:p>
            <a:fld id="{5E7F18D8-6F7A-A34C-9602-C38B02F3D35C}" type="slidenum">
              <a:rPr lang="en-US" smtClean="0"/>
              <a:t>9</a:t>
            </a:fld>
            <a:endParaRPr lang="en-US"/>
          </a:p>
        </p:txBody>
      </p:sp>
    </p:spTree>
    <p:extLst>
      <p:ext uri="{BB962C8B-B14F-4D97-AF65-F5344CB8AC3E}">
        <p14:creationId xmlns:p14="http://schemas.microsoft.com/office/powerpoint/2010/main" val="31030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10</a:t>
            </a:fld>
            <a:endParaRPr lang="en-US"/>
          </a:p>
        </p:txBody>
      </p:sp>
    </p:spTree>
    <p:extLst>
      <p:ext uri="{BB962C8B-B14F-4D97-AF65-F5344CB8AC3E}">
        <p14:creationId xmlns:p14="http://schemas.microsoft.com/office/powerpoint/2010/main" val="160557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11</a:t>
            </a:fld>
            <a:endParaRPr lang="en-US"/>
          </a:p>
        </p:txBody>
      </p:sp>
    </p:spTree>
    <p:extLst>
      <p:ext uri="{BB962C8B-B14F-4D97-AF65-F5344CB8AC3E}">
        <p14:creationId xmlns:p14="http://schemas.microsoft.com/office/powerpoint/2010/main" val="1885653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6580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2065643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3080058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6617415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5101080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2056014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5877669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4408080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3" y="1351313"/>
            <a:ext cx="832670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719810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4737043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388C985A-21D1-3544-9A1B-B282A62D65CF}"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5226733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FRS-Sustainability-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8" name="Picture 7">
            <a:extLst>
              <a:ext uri="{FF2B5EF4-FFF2-40B4-BE49-F238E27FC236}">
                <a16:creationId xmlns:a16="http://schemas.microsoft.com/office/drawing/2014/main" id="{69BAAFD9-C942-A097-87BB-7680910DDD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C84C09C6-DBF7-F106-94E3-F739057AE48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3250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624966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ustainabilit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7076404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FRS-Sustainability-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sp>
        <p:nvSpPr>
          <p:cNvPr id="35" name="Text Placeholder 24">
            <a:extLst>
              <a:ext uri="{FF2B5EF4-FFF2-40B4-BE49-F238E27FC236}">
                <a16:creationId xmlns:a16="http://schemas.microsoft.com/office/drawing/2014/main" id="{1A4A01B5-6A37-3212-3002-9454C7A7B0A7}"/>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Sustainability Standards Board (ISSB). This paper does not represent the views of the ISSB or any individual ISSB member. Any comments in the paper do not purport to set out what would be an acceptable or unacceptable application of IFRS® Sustainability Disclosure Standards. The ISSB’s technical decisions are made in public and are reported in the ISSB Update.</a:t>
            </a:r>
          </a:p>
        </p:txBody>
      </p:sp>
    </p:spTree>
    <p:extLst>
      <p:ext uri="{BB962C8B-B14F-4D97-AF65-F5344CB8AC3E}">
        <p14:creationId xmlns:p14="http://schemas.microsoft.com/office/powerpoint/2010/main" val="34746672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FRS-Sustainability-Divider Slide-1">
    <p:bg>
      <p:bgPr>
        <a:solidFill>
          <a:schemeClr val="accent3"/>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A5CEA9-632C-BC9E-1D30-3F6C1CD73A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3" name="Picture 2">
            <a:extLst>
              <a:ext uri="{FF2B5EF4-FFF2-40B4-BE49-F238E27FC236}">
                <a16:creationId xmlns:a16="http://schemas.microsoft.com/office/drawing/2014/main" id="{0D3BA0B9-182B-9509-B903-3196B346A583}"/>
              </a:ext>
            </a:extLst>
          </p:cNvPr>
          <p:cNvPicPr>
            <a:picLocks noChangeAspect="1"/>
          </p:cNvPicPr>
          <p:nvPr userDrawn="1"/>
        </p:nvPicPr>
        <p:blipFill>
          <a:blip r:embed="rId3"/>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33D26209-C464-8A7E-3C41-732720A7036B}"/>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496555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IFRS-Sustainability-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44EC176F-3E1C-B8C7-B2FC-78F556FAC600}"/>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pic>
        <p:nvPicPr>
          <p:cNvPr id="2" name="Picture 1">
            <a:extLst>
              <a:ext uri="{FF2B5EF4-FFF2-40B4-BE49-F238E27FC236}">
                <a16:creationId xmlns:a16="http://schemas.microsoft.com/office/drawing/2014/main" id="{80F2E423-4C9C-323F-C03B-8F255A08B4EF}"/>
              </a:ext>
            </a:extLst>
          </p:cNvPr>
          <p:cNvPicPr>
            <a:picLocks noChangeAspect="1"/>
          </p:cNvPicPr>
          <p:nvPr userDrawn="1"/>
        </p:nvPicPr>
        <p:blipFill>
          <a:blip r:embed="rId3"/>
          <a:stretch>
            <a:fillRect/>
          </a:stretch>
        </p:blipFill>
        <p:spPr>
          <a:xfrm>
            <a:off x="1019175" y="5866658"/>
            <a:ext cx="1371327" cy="419017"/>
          </a:xfrm>
          <a:prstGeom prst="rect">
            <a:avLst/>
          </a:prstGeom>
        </p:spPr>
      </p:pic>
      <p:sp>
        <p:nvSpPr>
          <p:cNvPr id="7" name="Footer Placeholder 14">
            <a:extLst>
              <a:ext uri="{FF2B5EF4-FFF2-40B4-BE49-F238E27FC236}">
                <a16:creationId xmlns:a16="http://schemas.microsoft.com/office/drawing/2014/main" id="{8B649CB9-BBFE-5873-0991-38F18D024E2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8" name="Text Placeholder 4">
            <a:extLst>
              <a:ext uri="{FF2B5EF4-FFF2-40B4-BE49-F238E27FC236}">
                <a16:creationId xmlns:a16="http://schemas.microsoft.com/office/drawing/2014/main" id="{AC178F51-5B47-9214-7A62-5E1788275E03}"/>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727704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9647779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BF98E40F-5918-6A0C-EF18-6A3F1F9B9A9E}"/>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6718A48B-F53F-19BA-8D6F-731FD58873B0}"/>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5" name="Text Placeholder 7">
            <a:extLst>
              <a:ext uri="{FF2B5EF4-FFF2-40B4-BE49-F238E27FC236}">
                <a16:creationId xmlns:a16="http://schemas.microsoft.com/office/drawing/2014/main" id="{4AEABE95-E21F-2A7E-8B24-6CE0F4421A6F}"/>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DE3C94AF-B84F-40AB-9342-6B7A4E043CE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pic>
        <p:nvPicPr>
          <p:cNvPr id="3" name="Picture 2">
            <a:extLst>
              <a:ext uri="{FF2B5EF4-FFF2-40B4-BE49-F238E27FC236}">
                <a16:creationId xmlns:a16="http://schemas.microsoft.com/office/drawing/2014/main" id="{7074FA55-7B6B-C84C-2BEC-4AF9CE9E4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7" name="Footer Placeholder 14">
            <a:extLst>
              <a:ext uri="{FF2B5EF4-FFF2-40B4-BE49-F238E27FC236}">
                <a16:creationId xmlns:a16="http://schemas.microsoft.com/office/drawing/2014/main" id="{7386CEB6-97F4-B122-3576-00B65E6CF02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2941076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FRS-Sustainability-Text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01A514BC-427A-3E97-8390-510CE4EA74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4464585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FRS-Sustainability-Text-page-3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 Placeholder 17">
            <a:extLst>
              <a:ext uri="{FF2B5EF4-FFF2-40B4-BE49-F238E27FC236}">
                <a16:creationId xmlns:a16="http://schemas.microsoft.com/office/drawing/2014/main" id="{365BDC03-6035-6419-73A9-C01CF0A252A4}"/>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5" name="Text Placeholder 7">
            <a:extLst>
              <a:ext uri="{FF2B5EF4-FFF2-40B4-BE49-F238E27FC236}">
                <a16:creationId xmlns:a16="http://schemas.microsoft.com/office/drawing/2014/main" id="{3E150A98-C1F6-494C-846C-61469A0A7188}"/>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1ABCD78D-7977-705C-FC7B-F0E8D75C7019}"/>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DED0E281-886C-DBDB-A0F6-68AA218B1AD0}"/>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pic>
        <p:nvPicPr>
          <p:cNvPr id="2" name="Picture 1">
            <a:extLst>
              <a:ext uri="{FF2B5EF4-FFF2-40B4-BE49-F238E27FC236}">
                <a16:creationId xmlns:a16="http://schemas.microsoft.com/office/drawing/2014/main" id="{DD68F321-B262-EC3E-F016-E53E07A79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D2E6FB60-F031-53E6-2803-4A7BF10B34F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862370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FRS-Sustainabilit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2" name="Text Placeholder 7">
            <a:extLst>
              <a:ext uri="{FF2B5EF4-FFF2-40B4-BE49-F238E27FC236}">
                <a16:creationId xmlns:a16="http://schemas.microsoft.com/office/drawing/2014/main" id="{0872390C-F4A4-AF32-815B-361FF5E74394}"/>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3" name="Picture 2">
            <a:extLst>
              <a:ext uri="{FF2B5EF4-FFF2-40B4-BE49-F238E27FC236}">
                <a16:creationId xmlns:a16="http://schemas.microsoft.com/office/drawing/2014/main" id="{2A55B89B-BE38-6D2C-44D5-ECB29E3A6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4" name="Footer Placeholder 14">
            <a:extLst>
              <a:ext uri="{FF2B5EF4-FFF2-40B4-BE49-F238E27FC236}">
                <a16:creationId xmlns:a16="http://schemas.microsoft.com/office/drawing/2014/main" id="{5D17BAB6-E455-7F5B-8EBD-C0AF7F92F10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486699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FRS-Sustainabilit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pic>
        <p:nvPicPr>
          <p:cNvPr id="2" name="Picture 1">
            <a:extLst>
              <a:ext uri="{FF2B5EF4-FFF2-40B4-BE49-F238E27FC236}">
                <a16:creationId xmlns:a16="http://schemas.microsoft.com/office/drawing/2014/main" id="{9D616E68-D9B9-E200-5D72-F094F8E6C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C8905DA-543B-2DA6-95A1-7F41991654F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02442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858604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FRS-Sustainability-Quote-page-1">
    <p:bg>
      <p:bgPr>
        <a:solidFill>
          <a:schemeClr val="accent3"/>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1D7CBE5E-7DA9-A268-0B93-111F21147DF2}"/>
              </a:ext>
            </a:extLst>
          </p:cNvPr>
          <p:cNvPicPr>
            <a:picLocks noChangeAspect="1"/>
          </p:cNvPicPr>
          <p:nvPr userDrawn="1"/>
        </p:nvPicPr>
        <p:blipFill>
          <a:blip r:embed="rId2"/>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FE730D26-AA78-2114-ED07-BC488216AE9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6060514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FRS-Sustainabilit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351" y="12785"/>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3" name="Text Placeholder 17">
            <a:extLst>
              <a:ext uri="{FF2B5EF4-FFF2-40B4-BE49-F238E27FC236}">
                <a16:creationId xmlns:a16="http://schemas.microsoft.com/office/drawing/2014/main" id="{13951DB4-A826-D564-2ECB-364B614BD305}"/>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2E0703FA-6AE0-447E-3286-180212DA19BD}"/>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Text Placeholder 15">
            <a:extLst>
              <a:ext uri="{FF2B5EF4-FFF2-40B4-BE49-F238E27FC236}">
                <a16:creationId xmlns:a16="http://schemas.microsoft.com/office/drawing/2014/main" id="{85904878-C240-CC5E-7F21-025EEEFDC85E}"/>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Footer Placeholder 14">
            <a:extLst>
              <a:ext uri="{FF2B5EF4-FFF2-40B4-BE49-F238E27FC236}">
                <a16:creationId xmlns:a16="http://schemas.microsoft.com/office/drawing/2014/main" id="{16D4C554-F63A-A439-441E-DDC88EDA235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4">
            <a:extLst>
              <a:ext uri="{FF2B5EF4-FFF2-40B4-BE49-F238E27FC236}">
                <a16:creationId xmlns:a16="http://schemas.microsoft.com/office/drawing/2014/main" id="{46F00C3C-B3C9-A036-65A9-77CC9F0F1FE1}"/>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0513372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FRS-Sustainabilit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9" name="Picture 8">
            <a:extLst>
              <a:ext uri="{FF2B5EF4-FFF2-40B4-BE49-F238E27FC236}">
                <a16:creationId xmlns:a16="http://schemas.microsoft.com/office/drawing/2014/main" id="{5EAA067F-ACE7-FD7B-42B0-CEA5EC3144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2" name="Footer Placeholder 14">
            <a:extLst>
              <a:ext uri="{FF2B5EF4-FFF2-40B4-BE49-F238E27FC236}">
                <a16:creationId xmlns:a16="http://schemas.microsoft.com/office/drawing/2014/main" id="{8B91AA3B-B1CC-32A1-69DA-B128D4DB28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86684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FRS-Sustainability-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4B40EADE-1B64-BE9A-783F-CBF2CB94E015}"/>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5315DBEE-5C1B-1B03-3742-4CE3A53FA0CA}"/>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4" name="Picture 3">
            <a:extLst>
              <a:ext uri="{FF2B5EF4-FFF2-40B4-BE49-F238E27FC236}">
                <a16:creationId xmlns:a16="http://schemas.microsoft.com/office/drawing/2014/main" id="{994E1686-A6FE-B1D9-569F-10B5AC0F3B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B144DC9B-D37A-FC49-6FE3-49CD573B45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2692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6061695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FRS-Sustainability-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034DE-C3AA-CA91-6D51-81E8586671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45E6BD5-8A43-0F9A-76B5-A05959EE65D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4924545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IFRS-Foundation-Quote page-1">
    <p:bg>
      <p:bgPr>
        <a:solidFill>
          <a:srgbClr val="B31E3B"/>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055A4EF8-20D8-B46E-DF61-11D09BE21E1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84C4F081-94D3-8B46-4092-EADB9ED8AEA5}"/>
              </a:ext>
            </a:extLst>
          </p:cNvPr>
          <p:cNvPicPr>
            <a:picLocks noChangeAspect="1"/>
          </p:cNvPicPr>
          <p:nvPr userDrawn="1"/>
        </p:nvPicPr>
        <p:blipFill>
          <a:blip r:embed="rId2"/>
          <a:stretch>
            <a:fillRect/>
          </a:stretch>
        </p:blipFill>
        <p:spPr>
          <a:xfrm>
            <a:off x="1019173" y="378132"/>
            <a:ext cx="1371327" cy="396161"/>
          </a:xfrm>
          <a:prstGeom prst="rect">
            <a:avLst/>
          </a:prstGeom>
        </p:spPr>
      </p:pic>
    </p:spTree>
    <p:extLst>
      <p:ext uri="{BB962C8B-B14F-4D97-AF65-F5344CB8AC3E}">
        <p14:creationId xmlns:p14="http://schemas.microsoft.com/office/powerpoint/2010/main" val="40340263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Foundation-Text pag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D943AB6B-A1EF-A41D-01AF-E651571721AC}"/>
              </a:ext>
            </a:extLst>
          </p:cNvPr>
          <p:cNvSpPr>
            <a:spLocks noGrp="1"/>
          </p:cNvSpPr>
          <p:nvPr>
            <p:ph type="body" sz="quarter" idx="13" hasCustomPrompt="1"/>
          </p:nvPr>
        </p:nvSpPr>
        <p:spPr>
          <a:xfrm>
            <a:off x="1631949" y="368300"/>
            <a:ext cx="10188575" cy="261895"/>
          </a:xfrm>
          <a:prstGeom prst="rect">
            <a:avLst/>
          </a:prstGeom>
        </p:spPr>
        <p:txBody>
          <a:bodyPr lIns="0" tIns="0" rIns="0" bIns="0"/>
          <a:lstStyle>
            <a:lvl1pPr>
              <a:defRPr sz="800">
                <a:solidFill>
                  <a:schemeClr val="tx1"/>
                </a:solidFill>
              </a:defRPr>
            </a:lvl1pPr>
            <a:lvl2pPr>
              <a:defRPr sz="800"/>
            </a:lvl2pPr>
            <a:lvl3pPr>
              <a:defRPr sz="800"/>
            </a:lvl3pPr>
            <a:lvl4pPr>
              <a:defRPr sz="800"/>
            </a:lvl4pPr>
            <a:lvl5pPr>
              <a:defRPr sz="800"/>
            </a:lvl5pPr>
          </a:lstStyle>
          <a:p>
            <a:pPr lvl="0"/>
            <a:r>
              <a:rPr lang="en-US"/>
              <a:t>Presentation title goes here</a:t>
            </a:r>
          </a:p>
        </p:txBody>
      </p:sp>
      <p:sp>
        <p:nvSpPr>
          <p:cNvPr id="18" name="Footer Placeholder 14">
            <a:extLst>
              <a:ext uri="{FF2B5EF4-FFF2-40B4-BE49-F238E27FC236}">
                <a16:creationId xmlns:a16="http://schemas.microsoft.com/office/drawing/2014/main" id="{DD5B0F7B-323D-CE53-9C73-EB51BC291BE1}"/>
              </a:ext>
            </a:extLst>
          </p:cNvPr>
          <p:cNvSpPr>
            <a:spLocks noGrp="1"/>
          </p:cNvSpPr>
          <p:nvPr>
            <p:ph type="ftr" sz="quarter" idx="3"/>
          </p:nvPr>
        </p:nvSpPr>
        <p:spPr>
          <a:xfrm>
            <a:off x="1019176" y="368300"/>
            <a:ext cx="612773" cy="261895"/>
          </a:xfrm>
          <a:prstGeom prst="rect">
            <a:avLst/>
          </a:prstGeom>
        </p:spPr>
        <p:txBody>
          <a:bodyPr vert="horz" lIns="0" tIns="0" rIns="0" bIns="0" rtlCol="0" anchor="t" anchorCtr="0"/>
          <a:lstStyle>
            <a:lvl1pPr algn="l">
              <a:defRPr sz="800">
                <a:solidFill>
                  <a:schemeClr val="tx1"/>
                </a:solidFill>
              </a:defRPr>
            </a:lvl1pPr>
          </a:lstStyle>
          <a:p>
            <a:fld id="{4790123A-71E8-BF43-B702-A9002E60F899}"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Text Placeholder 7">
            <a:extLst>
              <a:ext uri="{FF2B5EF4-FFF2-40B4-BE49-F238E27FC236}">
                <a16:creationId xmlns:a16="http://schemas.microsoft.com/office/drawing/2014/main" id="{CA699759-1254-21E3-B9DE-18EFD198F7A2}"/>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Text Placeholder 17">
            <a:extLst>
              <a:ext uri="{FF2B5EF4-FFF2-40B4-BE49-F238E27FC236}">
                <a16:creationId xmlns:a16="http://schemas.microsoft.com/office/drawing/2014/main" id="{8F7A669E-89C7-71A1-190E-87529BECD86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Tree>
    <p:extLst>
      <p:ext uri="{BB962C8B-B14F-4D97-AF65-F5344CB8AC3E}">
        <p14:creationId xmlns:p14="http://schemas.microsoft.com/office/powerpoint/2010/main" val="30598965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IFRS-Foundation-Title-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0AD1D1-59CB-6302-E723-F0AC3B58B2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08529"/>
          </a:xfrm>
          <a:prstGeom prst="rect">
            <a:avLst/>
          </a:prstGeom>
        </p:spPr>
      </p:pic>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307E48A4-02E6-76E9-C06C-89B86BB53B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1235402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IFRS-Foundation-Text-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18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2" name="Text Placeholder 17">
            <a:extLst>
              <a:ext uri="{FF2B5EF4-FFF2-40B4-BE49-F238E27FC236}">
                <a16:creationId xmlns:a16="http://schemas.microsoft.com/office/drawing/2014/main" id="{87D166F0-7B1A-ABD6-059B-5AC949F46D8D}"/>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3" name="Footer Placeholder 14">
            <a:extLst>
              <a:ext uri="{FF2B5EF4-FFF2-40B4-BE49-F238E27FC236}">
                <a16:creationId xmlns:a16="http://schemas.microsoft.com/office/drawing/2014/main" id="{D604CABC-6767-F535-0A72-0D5C05AE430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ED93907-86EE-1823-CA01-5F69D2516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782450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078528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1508934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IFRS-Foundation-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63348FA4-305B-2C3B-8E17-8F61AE58B037}"/>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69A5584A-5A14-B77E-3927-147418773E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5444C445-2B19-62FB-157F-11BFCBAD3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8638333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GB" sz="3330" noProof="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GB" sz="2000" noProof="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amet, consectetur adipiscing elit. Phasellus quis eros ut nunc maximus facilisis at et nisi. Curabitur varius efficitur dolor, sed malesuada nisl lacinia convallis. Sed fermentum quam vel molestie pharetra.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11990441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FRS-Foundation-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97536"/>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1004824-9417-AF5E-72E4-89D94C1B95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08529"/>
          </a:xfrm>
          <a:prstGeom prst="rect">
            <a:avLst/>
          </a:prstGeom>
        </p:spPr>
      </p:pic>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1FBF11BE-1B76-65CF-C921-9DBD2D8B87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7649163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FRS-Foundation-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document is prepared for discussion of a public meeting of the IFRS Foundation Trustees’ Due Process Oversight Committee (DPOC). The Trustees are responsible for governance of the IFRS Foundation, oversight of the International Accounting Standards Board (IASB) and International Sustainability Standards Board (ISSB), and for delivery of the IFRS Foundation’s objectives as set out in the IFRS Foundation Constitution.</a:t>
            </a:r>
          </a:p>
        </p:txBody>
      </p:sp>
    </p:spTree>
    <p:extLst>
      <p:ext uri="{BB962C8B-B14F-4D97-AF65-F5344CB8AC3E}">
        <p14:creationId xmlns:p14="http://schemas.microsoft.com/office/powerpoint/2010/main" val="18581950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FRS-Foundation-Divider Slide-1">
    <p:bg>
      <p:bgPr>
        <a:solidFill>
          <a:srgbClr val="B31E3B"/>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FEBEF0F-4862-DBD6-9F06-3E4FA98BE0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3" name="Footer Placeholder 14">
            <a:extLst>
              <a:ext uri="{FF2B5EF4-FFF2-40B4-BE49-F238E27FC236}">
                <a16:creationId xmlns:a16="http://schemas.microsoft.com/office/drawing/2014/main" id="{FB469ACC-28B9-79A0-15F1-CBDF5FA8D23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74D103FB-CDE7-1545-0AC1-A4F41435F208}"/>
              </a:ext>
            </a:extLst>
          </p:cNvPr>
          <p:cNvPicPr>
            <a:picLocks noChangeAspect="1"/>
          </p:cNvPicPr>
          <p:nvPr userDrawn="1"/>
        </p:nvPicPr>
        <p:blipFill>
          <a:blip r:embed="rId3"/>
          <a:stretch>
            <a:fillRect/>
          </a:stretch>
        </p:blipFill>
        <p:spPr>
          <a:xfrm>
            <a:off x="1019173" y="378132"/>
            <a:ext cx="1371327" cy="396161"/>
          </a:xfrm>
          <a:prstGeom prst="rect">
            <a:avLst/>
          </a:prstGeom>
        </p:spPr>
      </p:pic>
    </p:spTree>
    <p:extLst>
      <p:ext uri="{BB962C8B-B14F-4D97-AF65-F5344CB8AC3E}">
        <p14:creationId xmlns:p14="http://schemas.microsoft.com/office/powerpoint/2010/main" val="17395862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IFRS-Foundation-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15">
            <a:extLst>
              <a:ext uri="{FF2B5EF4-FFF2-40B4-BE49-F238E27FC236}">
                <a16:creationId xmlns:a16="http://schemas.microsoft.com/office/drawing/2014/main" id="{D9B48D1B-F99D-9F15-9772-3EA8945D213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3" name="Footer Placeholder 14">
            <a:extLst>
              <a:ext uri="{FF2B5EF4-FFF2-40B4-BE49-F238E27FC236}">
                <a16:creationId xmlns:a16="http://schemas.microsoft.com/office/drawing/2014/main" id="{DFD586D3-C5A1-B662-FC72-1F89CB146F4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7" name="Text Placeholder 6">
            <a:extLst>
              <a:ext uri="{FF2B5EF4-FFF2-40B4-BE49-F238E27FC236}">
                <a16:creationId xmlns:a16="http://schemas.microsoft.com/office/drawing/2014/main" id="{D0841799-B409-7CB1-6996-47154609D473}"/>
              </a:ext>
            </a:extLst>
          </p:cNvPr>
          <p:cNvSpPr>
            <a:spLocks noGrp="1"/>
          </p:cNvSpPr>
          <p:nvPr>
            <p:ph type="body" sz="quarter" idx="16" hasCustomPrompt="1"/>
          </p:nvPr>
        </p:nvSpPr>
        <p:spPr>
          <a:xfrm>
            <a:off x="1024751" y="378132"/>
            <a:ext cx="1371327" cy="395936"/>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1424884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IFRS-Foundation-Text-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378877"/>
          </a:xfrm>
          <a:prstGeom prst="rect">
            <a:avLst/>
          </a:prstGeom>
        </p:spPr>
        <p:txBody>
          <a:bodyPr lIns="0" tIns="0" rIns="0" bIns="0"/>
          <a:lstStyle>
            <a:lvl1pPr>
              <a:defRPr sz="18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2" name="Text Placeholder 17">
            <a:extLst>
              <a:ext uri="{FF2B5EF4-FFF2-40B4-BE49-F238E27FC236}">
                <a16:creationId xmlns:a16="http://schemas.microsoft.com/office/drawing/2014/main" id="{87D166F0-7B1A-ABD6-059B-5AC949F46D8D}"/>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3" name="Footer Placeholder 14">
            <a:extLst>
              <a:ext uri="{FF2B5EF4-FFF2-40B4-BE49-F238E27FC236}">
                <a16:creationId xmlns:a16="http://schemas.microsoft.com/office/drawing/2014/main" id="{D604CABC-6767-F535-0A72-0D5C05AE430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ED93907-86EE-1823-CA01-5F69D2516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3205737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FRS-Foundation-Text-single colum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Text Placeholder 7">
            <a:extLst>
              <a:ext uri="{FF2B5EF4-FFF2-40B4-BE49-F238E27FC236}">
                <a16:creationId xmlns:a16="http://schemas.microsoft.com/office/drawing/2014/main" id="{CA699759-1254-21E3-B9DE-18EFD198F7A2}"/>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rgbClr val="5F6062"/>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Text Placeholder 17">
            <a:extLst>
              <a:ext uri="{FF2B5EF4-FFF2-40B4-BE49-F238E27FC236}">
                <a16:creationId xmlns:a16="http://schemas.microsoft.com/office/drawing/2014/main" id="{8F7A669E-89C7-71A1-190E-87529BECD86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4" name="Footer Placeholder 14">
            <a:extLst>
              <a:ext uri="{FF2B5EF4-FFF2-40B4-BE49-F238E27FC236}">
                <a16:creationId xmlns:a16="http://schemas.microsoft.com/office/drawing/2014/main" id="{528BE06B-DDA9-BE68-1E2D-CD0C8A42072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806D92C7-E9C5-539D-312A-4F9F3FA334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6267126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ndation-Text-page-2-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19" name="Text Placeholder 7">
            <a:extLst>
              <a:ext uri="{FF2B5EF4-FFF2-40B4-BE49-F238E27FC236}">
                <a16:creationId xmlns:a16="http://schemas.microsoft.com/office/drawing/2014/main" id="{19F2C1B7-7AE5-5397-1E0D-894CD28D5502}"/>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1" name="Text Placeholder 7">
            <a:extLst>
              <a:ext uri="{FF2B5EF4-FFF2-40B4-BE49-F238E27FC236}">
                <a16:creationId xmlns:a16="http://schemas.microsoft.com/office/drawing/2014/main" id="{7A0950A9-BBC5-4E45-07E4-501491320404}"/>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7A614B1A-0CD8-0086-F162-6A4A7973CD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8F757929-7C1D-A115-57F1-CDF1CFDF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830248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3453461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FRS-Foundation-Text-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2" name="Text Placeholder 7">
            <a:extLst>
              <a:ext uri="{FF2B5EF4-FFF2-40B4-BE49-F238E27FC236}">
                <a16:creationId xmlns:a16="http://schemas.microsoft.com/office/drawing/2014/main" id="{25D18CCE-9061-B50C-277B-79846083A069}"/>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Text Placeholder 7">
            <a:extLst>
              <a:ext uri="{FF2B5EF4-FFF2-40B4-BE49-F238E27FC236}">
                <a16:creationId xmlns:a16="http://schemas.microsoft.com/office/drawing/2014/main" id="{07BE6A09-84AC-B871-D104-4A47A3119A1E}"/>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4" name="Text Placeholder 7">
            <a:extLst>
              <a:ext uri="{FF2B5EF4-FFF2-40B4-BE49-F238E27FC236}">
                <a16:creationId xmlns:a16="http://schemas.microsoft.com/office/drawing/2014/main" id="{328B5AF6-79FF-F079-192F-DBB0C49E566A}"/>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10" name="Footer Placeholder 14">
            <a:extLst>
              <a:ext uri="{FF2B5EF4-FFF2-40B4-BE49-F238E27FC236}">
                <a16:creationId xmlns:a16="http://schemas.microsoft.com/office/drawing/2014/main" id="{1F984381-BCE2-850F-DED9-06FC4D9F547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8B8F00A0-17BF-C69B-26F2-60A554A76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10886079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FRS-Foundation-Text 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2" name="Text Placeholder 7">
            <a:extLst>
              <a:ext uri="{FF2B5EF4-FFF2-40B4-BE49-F238E27FC236}">
                <a16:creationId xmlns:a16="http://schemas.microsoft.com/office/drawing/2014/main" id="{4E36B1B9-1F29-B1B3-9349-4B870DDE98AB}"/>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3" name="Footer Placeholder 14">
            <a:extLst>
              <a:ext uri="{FF2B5EF4-FFF2-40B4-BE49-F238E27FC236}">
                <a16:creationId xmlns:a16="http://schemas.microsoft.com/office/drawing/2014/main" id="{D0F95D54-B053-EEB2-C3D7-742F51F1A5E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CFFF580-C93E-4BBF-EF11-0876040995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9530525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FRS-Foundation-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F193FB3A-7CED-C8AD-CB67-466497A1583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479C337-C085-1ED9-8272-3A0B524D6F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3621779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FRS-Foundation-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5" name="Text Placeholder 17">
            <a:extLst>
              <a:ext uri="{FF2B5EF4-FFF2-40B4-BE49-F238E27FC236}">
                <a16:creationId xmlns:a16="http://schemas.microsoft.com/office/drawing/2014/main" id="{F0748B83-974C-1FDF-D8CA-C0138B6F0554}"/>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2">
            <a:extLst>
              <a:ext uri="{FF2B5EF4-FFF2-40B4-BE49-F238E27FC236}">
                <a16:creationId xmlns:a16="http://schemas.microsoft.com/office/drawing/2014/main" id="{68CE25A6-ECFB-B78A-DCC1-FCF0512A9C44}"/>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DDB99E73-BD0E-D729-DA89-858F948A9C37}"/>
              </a:ext>
            </a:extLst>
          </p:cNvPr>
          <p:cNvSpPr>
            <a:spLocks noGrp="1"/>
          </p:cNvSpPr>
          <p:nvPr>
            <p:ph type="body" sz="quarter" idx="15"/>
          </p:nvPr>
        </p:nvSpPr>
        <p:spPr>
          <a:xfrm>
            <a:off x="912461" y="103347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4" name="Footer Placeholder 14">
            <a:extLst>
              <a:ext uri="{FF2B5EF4-FFF2-40B4-BE49-F238E27FC236}">
                <a16:creationId xmlns:a16="http://schemas.microsoft.com/office/drawing/2014/main" id="{F670368C-EA2C-F13A-0106-ECC27B0B193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ext Placeholder 6">
            <a:extLst>
              <a:ext uri="{FF2B5EF4-FFF2-40B4-BE49-F238E27FC236}">
                <a16:creationId xmlns:a16="http://schemas.microsoft.com/office/drawing/2014/main" id="{952F3DDF-7798-22A5-F20A-50104C2FD573}"/>
              </a:ext>
            </a:extLst>
          </p:cNvPr>
          <p:cNvSpPr>
            <a:spLocks noGrp="1"/>
          </p:cNvSpPr>
          <p:nvPr>
            <p:ph type="body" sz="quarter" idx="16" hasCustomPrompt="1"/>
          </p:nvPr>
        </p:nvSpPr>
        <p:spPr>
          <a:xfrm>
            <a:off x="1024751" y="378132"/>
            <a:ext cx="1371327" cy="395936"/>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9398103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FRS-Foundation-Quote 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17">
            <a:extLst>
              <a:ext uri="{FF2B5EF4-FFF2-40B4-BE49-F238E27FC236}">
                <a16:creationId xmlns:a16="http://schemas.microsoft.com/office/drawing/2014/main" id="{27EC5F9F-14D9-6DBD-FD2C-A422633421DA}"/>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tx1"/>
                </a:solidFill>
              </a:defRPr>
            </a:lvl1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Footer Placeholder 14">
            <a:extLst>
              <a:ext uri="{FF2B5EF4-FFF2-40B4-BE49-F238E27FC236}">
                <a16:creationId xmlns:a16="http://schemas.microsoft.com/office/drawing/2014/main" id="{1F0DBBDA-F26D-466E-4184-536EB101B35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7646530-A85D-7470-84FB-B21B6DF0F4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5708829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FRS-Foundation-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2">
            <a:extLst>
              <a:ext uri="{FF2B5EF4-FFF2-40B4-BE49-F238E27FC236}">
                <a16:creationId xmlns:a16="http://schemas.microsoft.com/office/drawing/2014/main" id="{B43B0A76-50E1-195D-C482-2F475EFC0F2E}"/>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21" name="Text Placeholder 4">
            <a:extLst>
              <a:ext uri="{FF2B5EF4-FFF2-40B4-BE49-F238E27FC236}">
                <a16:creationId xmlns:a16="http://schemas.microsoft.com/office/drawing/2014/main" id="{084D1844-9F39-1C22-7AB9-2AD5D08DB338}"/>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6B5DFBDE-2CFB-5247-7149-39BFC8F0D04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629B5A05-E4D3-D580-8EFF-13DDA322EC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13325513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FRS-Foundation-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63348FA4-305B-2C3B-8E17-8F61AE58B037}"/>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4029EC76-F6BB-64BA-92EA-2BB7E67A10E3}"/>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69A5584A-5A14-B77E-3927-147418773E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5444C445-2B19-62FB-157F-11BFCBAD3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2704032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7E73A2A8-EA37-D2C4-D603-D9706F143E6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D457C54F-3B7E-8803-D947-13EC34BA07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17909891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IFRS-Sustainability-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Tree>
    <p:extLst>
      <p:ext uri="{BB962C8B-B14F-4D97-AF65-F5344CB8AC3E}">
        <p14:creationId xmlns:p14="http://schemas.microsoft.com/office/powerpoint/2010/main" val="28839942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2024 IFRS Foundation. All rights reserved.  </a:t>
            </a:r>
          </a:p>
        </p:txBody>
      </p:sp>
    </p:spTree>
    <p:extLst>
      <p:ext uri="{BB962C8B-B14F-4D97-AF65-F5344CB8AC3E}">
        <p14:creationId xmlns:p14="http://schemas.microsoft.com/office/powerpoint/2010/main" val="2665805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31" userDrawn="1">
          <p15:clr>
            <a:srgbClr val="FBAE40"/>
          </p15:clr>
        </p15:guide>
        <p15:guide id="4" orient="horz" pos="3816" userDrawn="1">
          <p15:clr>
            <a:srgbClr val="FBAE40"/>
          </p15:clr>
        </p15:guide>
        <p15:guide id="5" orient="horz" pos="1638" userDrawn="1">
          <p15:clr>
            <a:srgbClr val="FBAE40"/>
          </p15:clr>
        </p15:guide>
        <p15:guide id="6" orient="horz" pos="15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4798631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812403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31" userDrawn="1">
          <p15:clr>
            <a:srgbClr val="FBAE40"/>
          </p15:clr>
        </p15:guide>
        <p15:guide id="4" orient="horz" pos="3816" userDrawn="1">
          <p15:clr>
            <a:srgbClr val="FBAE40"/>
          </p15:clr>
        </p15:guide>
        <p15:guide id="5" orient="horz" pos="1638" userDrawn="1">
          <p15:clr>
            <a:srgbClr val="FBAE40"/>
          </p15:clr>
        </p15:guide>
        <p15:guide id="6" orient="horz" pos="1525"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noProof="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noProof="0">
                <a:solidFill>
                  <a:schemeClr val="tx1"/>
                </a:solidFill>
                <a:latin typeface="Arial" panose="020B0604020202020204" pitchFamily="34" charset="0"/>
                <a:cs typeface="Arial" panose="020B0604020202020204" pitchFamily="34" charset="0"/>
              </a:rPr>
              <a:t>®</a:t>
            </a:r>
            <a:r>
              <a:rPr lang="en-GB" sz="800" noProof="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a:t>
            </a:r>
            <a:r>
              <a:rPr lang="en-GB" sz="800" i="1" noProof="0">
                <a:solidFill>
                  <a:schemeClr val="tx1"/>
                </a:solidFill>
                <a:latin typeface="Arial" panose="020B0604020202020204" pitchFamily="34" charset="0"/>
                <a:cs typeface="Arial" panose="020B0604020202020204" pitchFamily="34" charset="0"/>
              </a:rPr>
              <a:t>Update</a:t>
            </a:r>
            <a:r>
              <a:rPr lang="en-GB" sz="800" baseline="30000" noProof="0">
                <a:solidFill>
                  <a:schemeClr val="tx1"/>
                </a:solidFill>
                <a:latin typeface="Arial" panose="020B0604020202020204" pitchFamily="34" charset="0"/>
                <a:cs typeface="Arial" panose="020B0604020202020204" pitchFamily="34" charset="0"/>
              </a:rPr>
              <a:t> ®</a:t>
            </a:r>
            <a:r>
              <a:rPr lang="en-GB" sz="800" noProof="0">
                <a:solidFill>
                  <a:schemeClr val="tx1"/>
                </a:solidFill>
                <a:latin typeface="Arial" panose="020B0604020202020204" pitchFamily="34" charset="0"/>
                <a:cs typeface="Arial" panose="020B0604020202020204" pitchFamily="34" charset="0"/>
              </a:rPr>
              <a:t>.</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37171633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1367533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952165086"/>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8039727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9425248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100">
                <a:solidFill>
                  <a:srgbClr val="5F6062"/>
                </a:solidFill>
                <a:latin typeface="Arial" panose="020B0604020202020204" pitchFamily="34" charset="0"/>
                <a:cs typeface="Arial" panose="020B0604020202020204" pitchFamily="34" charset="0"/>
              </a:defRPr>
            </a:lvl1pPr>
          </a:lstStyle>
          <a:p>
            <a:fld id="{4790123A-71E8-BF43-B702-A9002E60F899}" type="slidenum">
              <a:rPr lang="en-GB" smtClean="0"/>
              <a:pPr/>
              <a:t>‹#›</a:t>
            </a:fld>
            <a:endParaRPr lang="en-GB"/>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1329217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GB" smtClean="0"/>
              <a:pPr/>
              <a:t>‹#›</a:t>
            </a:fld>
            <a:endParaRPr lang="en-GB"/>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3948820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a:t>Click icon to add picture</a:t>
            </a:r>
            <a:endParaRPr lang="en-GB" noProof="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689984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8586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8520385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078528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3453461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24798631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a:t>Click icon to add picture</a:t>
            </a:r>
            <a:endParaRPr lang="en-GB" noProof="0"/>
          </a:p>
        </p:txBody>
      </p:sp>
    </p:spTree>
    <p:extLst>
      <p:ext uri="{BB962C8B-B14F-4D97-AF65-F5344CB8AC3E}">
        <p14:creationId xmlns:p14="http://schemas.microsoft.com/office/powerpoint/2010/main" val="285203858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7309137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100">
                <a:solidFill>
                  <a:srgbClr val="5F6062"/>
                </a:solidFill>
                <a:latin typeface="Arial" panose="020B0604020202020204" pitchFamily="34" charset="0"/>
                <a:cs typeface="Arial" panose="020B0604020202020204" pitchFamily="34" charset="0"/>
              </a:defRPr>
            </a:lvl1pPr>
          </a:lstStyle>
          <a:p>
            <a:fld id="{4790123A-71E8-BF43-B702-A9002E60F899}" type="slidenum">
              <a:rPr lang="en-GB" smtClean="0"/>
              <a:pPr/>
              <a:t>‹#›</a:t>
            </a:fld>
            <a:endParaRPr lang="en-GB"/>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25310188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38834222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47434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84709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883422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2023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6580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51354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2023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51354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44455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4188338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871910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932414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222613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523392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57136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83259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07708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717163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570102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680601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146441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860644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254135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35363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984873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097799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IFRS-Sustainability-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endParaRPr lang="en-US"/>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44EC176F-3E1C-B8C7-B2FC-78F556FAC600}"/>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endParaRPr lang="en-US"/>
          </a:p>
        </p:txBody>
      </p:sp>
      <p:pic>
        <p:nvPicPr>
          <p:cNvPr id="2" name="Picture 1">
            <a:extLst>
              <a:ext uri="{FF2B5EF4-FFF2-40B4-BE49-F238E27FC236}">
                <a16:creationId xmlns:a16="http://schemas.microsoft.com/office/drawing/2014/main" id="{80F2E423-4C9C-323F-C03B-8F255A08B4EF}"/>
              </a:ext>
            </a:extLst>
          </p:cNvPr>
          <p:cNvPicPr>
            <a:picLocks noChangeAspect="1"/>
          </p:cNvPicPr>
          <p:nvPr userDrawn="1"/>
        </p:nvPicPr>
        <p:blipFill>
          <a:blip r:embed="rId3"/>
          <a:stretch>
            <a:fillRect/>
          </a:stretch>
        </p:blipFill>
        <p:spPr>
          <a:xfrm>
            <a:off x="1019175" y="5866658"/>
            <a:ext cx="1371327" cy="419017"/>
          </a:xfrm>
          <a:prstGeom prst="rect">
            <a:avLst/>
          </a:prstGeom>
        </p:spPr>
      </p:pic>
      <p:sp>
        <p:nvSpPr>
          <p:cNvPr id="7" name="Footer Placeholder 14">
            <a:extLst>
              <a:ext uri="{FF2B5EF4-FFF2-40B4-BE49-F238E27FC236}">
                <a16:creationId xmlns:a16="http://schemas.microsoft.com/office/drawing/2014/main" id="{8B649CB9-BBFE-5873-0991-38F18D024E2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8" name="Text Placeholder 4">
            <a:extLst>
              <a:ext uri="{FF2B5EF4-FFF2-40B4-BE49-F238E27FC236}">
                <a16:creationId xmlns:a16="http://schemas.microsoft.com/office/drawing/2014/main" id="{AC178F51-5B47-9214-7A62-5E1788275E03}"/>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708589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6956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Tree>
    <p:extLst>
      <p:ext uri="{BB962C8B-B14F-4D97-AF65-F5344CB8AC3E}">
        <p14:creationId xmlns:p14="http://schemas.microsoft.com/office/powerpoint/2010/main" val="1136753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FRS-Sustainability-Text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01A514BC-427A-3E97-8390-510CE4EA74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153183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23564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44624"/>
            <a:ext cx="9505056" cy="974725"/>
          </a:xfrm>
        </p:spPr>
        <p:txBody>
          <a:bodyPr/>
          <a:lstStyle/>
          <a:p>
            <a:r>
              <a:rPr lang="en-US"/>
              <a:t>Click to edit Master title style</a:t>
            </a:r>
          </a:p>
        </p:txBody>
      </p:sp>
      <p:sp>
        <p:nvSpPr>
          <p:cNvPr id="3" name="Content Placeholder 2"/>
          <p:cNvSpPr>
            <a:spLocks noGrp="1"/>
          </p:cNvSpPr>
          <p:nvPr>
            <p:ph idx="1" hasCustomPrompt="1"/>
          </p:nvPr>
        </p:nvSpPr>
        <p:spPr>
          <a:xfrm>
            <a:off x="623392" y="1530626"/>
            <a:ext cx="11017224" cy="4562669"/>
          </a:xfrm>
        </p:spPr>
        <p:txBody>
          <a:bodyPr/>
          <a:lstStyle/>
          <a:p>
            <a:pPr lvl="0"/>
            <a:r>
              <a:rPr lang="en-GB"/>
              <a:t>Click to edit Master text styles</a:t>
            </a:r>
          </a:p>
          <a:p>
            <a:pPr lvl="1"/>
            <a:r>
              <a:rPr lang="en-GB"/>
              <a:t>Second level</a:t>
            </a:r>
          </a:p>
          <a:p>
            <a:pPr lvl="2"/>
            <a:r>
              <a:rPr lang="en-GB"/>
              <a:t>Third level</a:t>
            </a:r>
          </a:p>
        </p:txBody>
      </p:sp>
      <p:sp>
        <p:nvSpPr>
          <p:cNvPr id="4" name="Slide Number Placeholder 1"/>
          <p:cNvSpPr txBox="1">
            <a:spLocks/>
          </p:cNvSpPr>
          <p:nvPr userDrawn="1"/>
        </p:nvSpPr>
        <p:spPr>
          <a:xfrm>
            <a:off x="10768830" y="614884"/>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dirty="0"/>
          </a:p>
        </p:txBody>
      </p:sp>
    </p:spTree>
    <p:extLst>
      <p:ext uri="{BB962C8B-B14F-4D97-AF65-F5344CB8AC3E}">
        <p14:creationId xmlns:p14="http://schemas.microsoft.com/office/powerpoint/2010/main" val="362227597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927121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Tree>
    <p:extLst>
      <p:ext uri="{BB962C8B-B14F-4D97-AF65-F5344CB8AC3E}">
        <p14:creationId xmlns:p14="http://schemas.microsoft.com/office/powerpoint/2010/main" val="65478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2024 IFRS Foundation. All rights reserved.  </a:t>
            </a:r>
          </a:p>
        </p:txBody>
      </p:sp>
    </p:spTree>
    <p:extLst>
      <p:ext uri="{BB962C8B-B14F-4D97-AF65-F5344CB8AC3E}">
        <p14:creationId xmlns:p14="http://schemas.microsoft.com/office/powerpoint/2010/main" val="2112286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249090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2837131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230612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noProof="0">
                <a:solidFill>
                  <a:schemeClr val="tx1"/>
                </a:solidFill>
                <a:latin typeface="Arial" panose="020B0604020202020204" pitchFamily="34" charset="0"/>
                <a:cs typeface="Arial" panose="020B0604020202020204" pitchFamily="34" charset="0"/>
              </a:rPr>
              <a:t>This paper has been prepared for discussion at a public meeting of the IFRS Advisory Council. This paper does not represent the views of the IFRS Advisory Council or any individual IFRS Advisory Council member. Any comments in the paper do not purport to set out what would be an acceptable or unacceptable application of IFRS</a:t>
            </a:r>
            <a:r>
              <a:rPr lang="en-GB" sz="800" baseline="30000" noProof="0">
                <a:solidFill>
                  <a:schemeClr val="tx1"/>
                </a:solidFill>
                <a:latin typeface="Arial" panose="020B0604020202020204" pitchFamily="34" charset="0"/>
                <a:cs typeface="Arial" panose="020B0604020202020204" pitchFamily="34" charset="0"/>
              </a:rPr>
              <a:t>®</a:t>
            </a:r>
            <a:r>
              <a:rPr lang="en-GB" sz="800" noProof="0">
                <a:solidFill>
                  <a:schemeClr val="tx1"/>
                </a:solidFill>
                <a:latin typeface="Arial" panose="020B0604020202020204" pitchFamily="34" charset="0"/>
                <a:cs typeface="Arial" panose="020B0604020202020204" pitchFamily="34" charset="0"/>
              </a:rPr>
              <a:t> Accounting Standards.</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27609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952165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66983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4002279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04687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2992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052125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751892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a:t>Click icon to add picture</a:t>
            </a:r>
            <a:endParaRPr lang="en-GB" noProof="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896903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564946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65966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24407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803972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6019733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a:t>Click icon to add picture</a:t>
            </a:r>
            <a:endParaRPr lang="en-GB" noProof="0"/>
          </a:p>
        </p:txBody>
      </p:sp>
    </p:spTree>
    <p:extLst>
      <p:ext uri="{BB962C8B-B14F-4D97-AF65-F5344CB8AC3E}">
        <p14:creationId xmlns:p14="http://schemas.microsoft.com/office/powerpoint/2010/main" val="245355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9796323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1658306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1319780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42457593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086908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2876015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ja-JP" altLang="en-US"/>
              <a:t>マスター タイトルの書式設定</a:t>
            </a:r>
            <a:endParaRPr lang="en-GB"/>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803972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88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16308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3086654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792975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a:solidFill>
                  <a:schemeClr val="tx1"/>
                </a:solidFill>
                <a:latin typeface="Arial" panose="020B0604020202020204" pitchFamily="34" charset="0"/>
                <a:cs typeface="Arial" panose="020B0604020202020204" pitchFamily="34" charset="0"/>
              </a:rPr>
              <a:t>®</a:t>
            </a:r>
            <a:r>
              <a:rPr lang="en-GB" sz="80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update.</a:t>
            </a:r>
          </a:p>
        </p:txBody>
      </p:sp>
    </p:spTree>
    <p:extLst>
      <p:ext uri="{BB962C8B-B14F-4D97-AF65-F5344CB8AC3E}">
        <p14:creationId xmlns:p14="http://schemas.microsoft.com/office/powerpoint/2010/main" val="445265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345775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07369911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a:t>Click to edit Master title style</a:t>
            </a:r>
            <a:endParaRPr lang="en-GB"/>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23754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46680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21015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0360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a:t>Click icon to add picture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a:t>Click to edit Master title style</a:t>
            </a:r>
            <a:endParaRPr lang="en-GB"/>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9033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360013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344401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3844852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0098926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a:t>Click to edit Master title style</a:t>
            </a:r>
            <a:endParaRPr lang="en-GB"/>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a:t>Click icon to add picture</a:t>
            </a:r>
            <a:endParaRPr lang="en-GB"/>
          </a:p>
        </p:txBody>
      </p:sp>
    </p:spTree>
    <p:extLst>
      <p:ext uri="{BB962C8B-B14F-4D97-AF65-F5344CB8AC3E}">
        <p14:creationId xmlns:p14="http://schemas.microsoft.com/office/powerpoint/2010/main" val="17838054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29387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a:t>Click to edit Master title style</a:t>
            </a:r>
            <a:endParaRPr lang="en-GB"/>
          </a:p>
        </p:txBody>
      </p:sp>
    </p:spTree>
    <p:extLst>
      <p:ext uri="{BB962C8B-B14F-4D97-AF65-F5344CB8AC3E}">
        <p14:creationId xmlns:p14="http://schemas.microsoft.com/office/powerpoint/2010/main" val="2679425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897744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377112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9680494"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760964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70746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400727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2621561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0732277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Tree>
    <p:extLst>
      <p:ext uri="{BB962C8B-B14F-4D97-AF65-F5344CB8AC3E}">
        <p14:creationId xmlns:p14="http://schemas.microsoft.com/office/powerpoint/2010/main" val="24874550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6716480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1087751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232230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0272298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1548219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06588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19063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3" Type="http://schemas.openxmlformats.org/officeDocument/2006/relationships/slideLayout" Target="../slideLayouts/slideLayout151.xml"/><Relationship Id="rId21" Type="http://schemas.openxmlformats.org/officeDocument/2006/relationships/image" Target="../media/image1.emf"/><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theme" Target="../theme/theme1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image" Target="../media/image1.emf"/><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image" Target="../media/image1.emf"/><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heme" Target="../theme/theme5.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08.xml"/><Relationship Id="rId1"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slideLayout" Target="../slideLayouts/slideLayout147.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41" Type="http://schemas.openxmlformats.org/officeDocument/2006/relationships/theme" Target="../theme/theme9.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slideLayout" Target="../slideLayouts/slideLayout148.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8" Type="http://schemas.openxmlformats.org/officeDocument/2006/relationships/slideLayout" Target="../slideLayouts/slideLayout116.xml"/><Relationship Id="rId3" Type="http://schemas.openxmlformats.org/officeDocument/2006/relationships/slideLayout" Target="../slideLayouts/slideLayout111.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213017"/>
      </p:ext>
    </p:extLst>
  </p:cSld>
  <p:clrMap bg1="lt1" tx1="dk1" bg2="lt2" tx2="dk2" accent1="accent1" accent2="accent2" accent3="accent3" accent4="accent4" accent5="accent5" accent6="accent6" hlink="hlink" folHlink="folHlink"/>
  <p:sldLayoutIdLst>
    <p:sldLayoutId id="2147483668" r:id="rId1"/>
    <p:sldLayoutId id="2147483857" r:id="rId2"/>
    <p:sldLayoutId id="2147483725" r:id="rId3"/>
    <p:sldLayoutId id="2147483670" r:id="rId4"/>
    <p:sldLayoutId id="2147483730" r:id="rId5"/>
    <p:sldLayoutId id="2147483672" r:id="rId6"/>
    <p:sldLayoutId id="2147483708" r:id="rId7"/>
    <p:sldLayoutId id="2147483734" r:id="rId8"/>
    <p:sldLayoutId id="2147483700" r:id="rId9"/>
    <p:sldLayoutId id="2147483709" r:id="rId10"/>
    <p:sldLayoutId id="2147483673" r:id="rId11"/>
    <p:sldLayoutId id="2147483674" r:id="rId12"/>
    <p:sldLayoutId id="2147483675" r:id="rId13"/>
    <p:sldLayoutId id="2147485413" r:id="rId14"/>
    <p:sldLayoutId id="2147483677" r:id="rId15"/>
    <p:sldLayoutId id="2147483678" r:id="rId16"/>
    <p:sldLayoutId id="2147485410" r:id="rId17"/>
    <p:sldLayoutId id="2147483682"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31/10/2024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213017"/>
      </p:ext>
    </p:extLst>
  </p:cSld>
  <p:clrMap bg1="lt1" tx1="dk1" bg2="lt2" tx2="dk2" accent1="accent1" accent2="accent2" accent3="accent3" accent4="accent4" accent5="accent5" accent6="accent6" hlink="hlink" folHlink="folHlink"/>
  <p:sldLayoutIdLst>
    <p:sldLayoutId id="2147485418" r:id="rId1"/>
    <p:sldLayoutId id="2147483744" r:id="rId2"/>
    <p:sldLayoutId id="2147485420" r:id="rId3"/>
    <p:sldLayoutId id="2147485421" r:id="rId4"/>
    <p:sldLayoutId id="2147485422" r:id="rId5"/>
    <p:sldLayoutId id="2147485423" r:id="rId6"/>
    <p:sldLayoutId id="2147483745" r:id="rId7"/>
    <p:sldLayoutId id="2147483746" r:id="rId8"/>
    <p:sldLayoutId id="2147483747" r:id="rId9"/>
    <p:sldLayoutId id="2147483748" r:id="rId10"/>
    <p:sldLayoutId id="2147485428" r:id="rId11"/>
    <p:sldLayoutId id="2147485429" r:id="rId12"/>
    <p:sldLayoutId id="2147483731" r:id="rId13"/>
    <p:sldLayoutId id="2147485431" r:id="rId14"/>
    <p:sldLayoutId id="2147485432" r:id="rId15"/>
    <p:sldLayoutId id="2147483749" r:id="rId16"/>
    <p:sldLayoutId id="2147483750" r:id="rId17"/>
    <p:sldLayoutId id="2147485435" r:id="rId18"/>
    <p:sldLayoutId id="2147483751" r:id="rId19"/>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31" userDrawn="1">
          <p15:clr>
            <a:srgbClr val="F26B43"/>
          </p15:clr>
        </p15:guide>
        <p15:guide id="4" orient="horz" pos="1525" userDrawn="1">
          <p15:clr>
            <a:srgbClr val="F26B43"/>
          </p15:clr>
        </p15:guide>
        <p15:guide id="5" orient="horz" pos="3816" userDrawn="1">
          <p15:clr>
            <a:srgbClr val="F26B43"/>
          </p15:clr>
        </p15:guide>
        <p15:guide id="6" orient="horz" pos="1638" userDrawn="1">
          <p15:clr>
            <a:srgbClr val="F26B43"/>
          </p15:clr>
        </p15:guide>
        <p15:guide id="7" orient="horz" pos="913" userDrawn="1">
          <p15:clr>
            <a:srgbClr val="F26B43"/>
          </p15:clr>
        </p15:guide>
        <p15:guide id="8" pos="6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53378"/>
      </p:ext>
    </p:extLst>
  </p:cSld>
  <p:clrMap bg1="lt1" tx1="dk1" bg2="lt2" tx2="dk2" accent1="accent1" accent2="accent2" accent3="accent3" accent4="accent4" accent5="accent5" accent6="accent6" hlink="hlink" folHlink="folHlink"/>
  <p:sldLayoutIdLst>
    <p:sldLayoutId id="2147483853" r:id="rId1"/>
    <p:sldLayoutId id="2147483842" r:id="rId2"/>
    <p:sldLayoutId id="2147483736" r:id="rId3"/>
    <p:sldLayoutId id="2147483737" r:id="rId4"/>
    <p:sldLayoutId id="2147485409" r:id="rId5"/>
    <p:sldLayoutId id="2147485411" r:id="rId6"/>
    <p:sldLayoutId id="2147483740" r:id="rId7"/>
    <p:sldLayoutId id="2147483741" r:id="rId8"/>
    <p:sldLayoutId id="2147483742" r:id="rId9"/>
    <p:sldLayoutId id="2147483743" r:id="rId10"/>
    <p:sldLayoutId id="2147485419" r:id="rId11"/>
    <p:sldLayoutId id="2147485424" r:id="rId12"/>
    <p:sldLayoutId id="2147485425" r:id="rId13"/>
    <p:sldLayoutId id="2147485426" r:id="rId14"/>
    <p:sldLayoutId id="2147485427" r:id="rId15"/>
    <p:sldLayoutId id="2147485433" r:id="rId16"/>
    <p:sldLayoutId id="2147485434" r:id="rId17"/>
    <p:sldLayoutId id="2147485436" r:id="rId18"/>
    <p:sldLayoutId id="2147483752" r:id="rId19"/>
    <p:sldLayoutId id="2147483753" r:id="rId20"/>
    <p:sldLayoutId id="2147483754" r:id="rId21"/>
    <p:sldLayoutId id="2147483755" r:id="rId22"/>
    <p:sldLayoutId id="2147483851" r:id="rId23"/>
    <p:sldLayoutId id="2147485439" r:id="rId24"/>
    <p:sldLayoutId id="2147485440" r:id="rId25"/>
    <p:sldLayoutId id="2147485442" r:id="rId26"/>
    <p:sldLayoutId id="2147485446" r:id="rId27"/>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31/10/2024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810163"/>
      </p:ext>
    </p:extLst>
  </p:cSld>
  <p:clrMap bg1="lt1" tx1="dk1" bg2="lt2" tx2="dk2" accent1="accent1" accent2="accent2" accent3="accent3" accent4="accent4" accent5="accent5" accent6="accent6" hlink="hlink" folHlink="folHlink"/>
  <p:sldLayoutIdLst>
    <p:sldLayoutId id="2147483792"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5412" r:id="rId12"/>
    <p:sldLayoutId id="2147485406" r:id="rId13"/>
    <p:sldLayoutId id="2147485407" r:id="rId14"/>
    <p:sldLayoutId id="2147485408" r:id="rId15"/>
    <p:sldLayoutId id="2147483771" r:id="rId16"/>
    <p:sldLayoutId id="2147483772" r:id="rId17"/>
    <p:sldLayoutId id="2147483773" r:id="rId18"/>
    <p:sldLayoutId id="2147483774" r:id="rId19"/>
    <p:sldLayoutId id="2147483775" r:id="rId20"/>
    <p:sldLayoutId id="2147485437" r:id="rId21"/>
    <p:sldLayoutId id="2147485447" r:id="rId22"/>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ja-JP" altLang="en-US" noProof="0"/>
              <a:t>マスター タイトルの書式設定</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31/10/2024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417697"/>
      </p:ext>
    </p:extLst>
  </p:cSld>
  <p:clrMap bg1="lt1" tx1="dk1" bg2="lt2" tx2="dk2" accent1="accent1" accent2="accent2" accent3="accent3" accent4="accent4" accent5="accent5" accent6="accent6" hlink="hlink" folHlink="folHlink"/>
  <p:sldLayoutIdLst>
    <p:sldLayoutId id="2147483856" r:id="rId1"/>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31/10/2024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52553"/>
      </p:ext>
    </p:extLst>
  </p:cSld>
  <p:clrMap bg1="lt1" tx1="dk1" bg2="lt2" tx2="dk2" accent1="accent1" accent2="accent2" accent3="accent3" accent4="accent4" accent5="accent5" accent6="accent6" hlink="hlink" folHlink="folHlink"/>
  <p:sldLayoutIdLst>
    <p:sldLayoutId id="2147483785" r:id="rId1"/>
    <p:sldLayoutId id="2147483787" r:id="rId2"/>
    <p:sldLayoutId id="2147483788" r:id="rId3"/>
    <p:sldLayoutId id="2147483789" r:id="rId4"/>
    <p:sldLayoutId id="2147483790" r:id="rId5"/>
    <p:sldLayoutId id="2147483791" r:id="rId6"/>
    <p:sldLayoutId id="2147483858" r:id="rId7"/>
    <p:sldLayoutId id="2147483794" r:id="rId8"/>
    <p:sldLayoutId id="2147483795" r:id="rId9"/>
    <p:sldLayoutId id="2147483796" r:id="rId10"/>
    <p:sldLayoutId id="2147483797" r:id="rId11"/>
    <p:sldLayoutId id="2147483798" r:id="rId12"/>
    <p:sldLayoutId id="2147483799" r:id="rId13"/>
    <p:sldLayoutId id="2147483854" r:id="rId14"/>
    <p:sldLayoutId id="2147483801" r:id="rId15"/>
    <p:sldLayoutId id="2147483802" r:id="rId16"/>
    <p:sldLayoutId id="2147483803" r:id="rId17"/>
    <p:sldLayoutId id="2147483804" r:id="rId18"/>
    <p:sldLayoutId id="2147483805" r:id="rId19"/>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0834"/>
      </p:ext>
    </p:extLst>
  </p:cSld>
  <p:clrMap bg1="lt1" tx1="dk1" bg2="lt2" tx2="dk2" accent1="accent1" accent2="accent2" accent3="accent3" accent4="accent4" accent5="accent5" accent6="accent6" hlink="hlink" folHlink="folHlink"/>
  <p:sldLayoutIdLst>
    <p:sldLayoutId id="2147485414" r:id="rId1"/>
    <p:sldLayoutId id="2147485415" r:id="rId2"/>
    <p:sldLayoutId id="2147485416"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690528"/>
      </p:ext>
    </p:extLst>
  </p:cSld>
  <p:clrMap bg1="lt1" tx1="dk1" bg2="lt2" tx2="dk2" accent1="accent1" accent2="accent2" accent3="accent3" accent4="accent4" accent5="accent5" accent6="accent6" hlink="hlink" folHlink="folHlink"/>
  <p:sldLayoutIdLst>
    <p:sldLayoutId id="2147483855" r:id="rId1"/>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533397"/>
      </p:ext>
    </p:extLst>
  </p:cSld>
  <p:clrMap bg1="lt1" tx1="dk1" bg2="lt2" tx2="dk2" accent1="accent1" accent2="accent2" accent3="accent3" accent4="accent4" accent5="accent5" accent6="accent6" hlink="hlink" folHlink="folHlink"/>
  <p:sldLayoutIdLst>
    <p:sldLayoutId id="2147483669" r:id="rId1"/>
    <p:sldLayoutId id="2147483676" r:id="rId2"/>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772544"/>
      </p:ext>
    </p:extLst>
  </p:cSld>
  <p:clrMap bg1="lt1" tx1="dk1" bg2="lt2" tx2="dk2" accent1="accent1" accent2="accent2" accent3="accent3" accent4="accent4" accent5="accent5" accent6="accent6" hlink="hlink" folHlink="folHlink"/>
  <p:sldLayoutIdLst>
    <p:sldLayoutId id="2147485388" r:id="rId1"/>
    <p:sldLayoutId id="2147483769" r:id="rId2"/>
    <p:sldLayoutId id="2147483770" r:id="rId3"/>
    <p:sldLayoutId id="2147485391" r:id="rId4"/>
    <p:sldLayoutId id="2147483738" r:id="rId5"/>
    <p:sldLayoutId id="2147485393" r:id="rId6"/>
    <p:sldLayoutId id="2147485394" r:id="rId7"/>
    <p:sldLayoutId id="2147485395" r:id="rId8"/>
    <p:sldLayoutId id="2147485396" r:id="rId9"/>
    <p:sldLayoutId id="2147485397" r:id="rId10"/>
    <p:sldLayoutId id="2147485398" r:id="rId11"/>
    <p:sldLayoutId id="2147485399" r:id="rId12"/>
    <p:sldLayoutId id="2147485400" r:id="rId13"/>
    <p:sldLayoutId id="2147485401" r:id="rId14"/>
    <p:sldLayoutId id="2147485402" r:id="rId15"/>
    <p:sldLayoutId id="2147485403" r:id="rId16"/>
    <p:sldLayoutId id="2147485404" r:id="rId17"/>
    <p:sldLayoutId id="2147485405" r:id="rId18"/>
    <p:sldLayoutId id="2147483679" r:id="rId19"/>
    <p:sldLayoutId id="2147483739" r:id="rId20"/>
    <p:sldLayoutId id="2147483680" r:id="rId21"/>
    <p:sldLayoutId id="2147483767" r:id="rId22"/>
    <p:sldLayoutId id="2147485430" r:id="rId23"/>
    <p:sldLayoutId id="2147483808" r:id="rId24"/>
    <p:sldLayoutId id="2147483650" r:id="rId25"/>
    <p:sldLayoutId id="2147483726" r:id="rId26"/>
    <p:sldLayoutId id="2147483651" r:id="rId27"/>
    <p:sldLayoutId id="2147483727" r:id="rId28"/>
    <p:sldLayoutId id="2147483653" r:id="rId29"/>
    <p:sldLayoutId id="2147483706" r:id="rId30"/>
    <p:sldLayoutId id="2147483809" r:id="rId31"/>
    <p:sldLayoutId id="2147483705" r:id="rId32"/>
    <p:sldLayoutId id="2147483654" r:id="rId33"/>
    <p:sldLayoutId id="2147483658" r:id="rId34"/>
    <p:sldLayoutId id="2147483729" r:id="rId35"/>
    <p:sldLayoutId id="2147485389" r:id="rId36"/>
    <p:sldLayoutId id="2147485390" r:id="rId37"/>
    <p:sldLayoutId id="2147485392" r:id="rId38"/>
    <p:sldLayoutId id="2147483655" r:id="rId39"/>
    <p:sldLayoutId id="2147483810" r:id="rId40"/>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image" Target="../media/image33.svg"/><Relationship Id="rId11" Type="http://schemas.openxmlformats.org/officeDocument/2006/relationships/image" Target="../media/image26.png"/><Relationship Id="rId5" Type="http://schemas.openxmlformats.org/officeDocument/2006/relationships/image" Target="../media/image32.png"/><Relationship Id="rId10" Type="http://schemas.openxmlformats.org/officeDocument/2006/relationships/image" Target="../media/image25.svg"/><Relationship Id="rId4" Type="http://schemas.openxmlformats.org/officeDocument/2006/relationships/image" Target="../media/image31.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6.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frs.org/content/dam/ifrs/project/equity-method/exposure-draft/iasb-ed-2024-7-equity-method.pdf" TargetMode="External"/><Relationship Id="rId1" Type="http://schemas.openxmlformats.org/officeDocument/2006/relationships/slideLayout" Target="../slideLayouts/slideLayout66.xml"/><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hyperlink" Target="https://www.ifrs.org/content/dam/ifrs/project/goodwill-and-impairment/exposure-draft-2024/iasb-ed-2024-1-bcdgi.pdf" TargetMode="External"/><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notesSlide" Target="../notesSlides/notesSlide15.xml"/><Relationship Id="rId16" Type="http://schemas.openxmlformats.org/officeDocument/2006/relationships/image" Target="../media/image50.png"/><Relationship Id="rId1" Type="http://schemas.openxmlformats.org/officeDocument/2006/relationships/slideLayout" Target="../slideLayouts/slideLayout53.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hyperlink" Target="https://www.ifrs.org/content/dam/ifrs/project/fice/exposure-draft/iasb-ed-2023-5.pdf" TargetMode="Externa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7.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6.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2.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media/image55.svg"/><Relationship Id="rId11" Type="http://schemas.openxmlformats.org/officeDocument/2006/relationships/image" Target="../media/image37.svg"/><Relationship Id="rId5" Type="http://schemas.openxmlformats.org/officeDocument/2006/relationships/image" Target="../media/image54.png"/><Relationship Id="rId10" Type="http://schemas.openxmlformats.org/officeDocument/2006/relationships/image" Target="../media/image36.png"/><Relationship Id="rId4" Type="http://schemas.openxmlformats.org/officeDocument/2006/relationships/image" Target="../media/image53.svg"/><Relationship Id="rId9" Type="http://schemas.openxmlformats.org/officeDocument/2006/relationships/hyperlink" Target="https://www.ifrs.org/content/dam/ifrs/project/climate-related-other-uncertainties-fs/iasb-ed-2024-6-climate-uncertainties-fs.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hyperlink" Target="https://www.ifrs.org/content/dam/ifrs/events-and-conferences/2024/september/wss/plenary-5-connectivity.pdf"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57.png"/><Relationship Id="rId4" Type="http://schemas.openxmlformats.org/officeDocument/2006/relationships/image" Target="../media/image27.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59.sv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6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63.sv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65.sv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67.sv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69.sv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59.sv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69.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7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5.xml"/><Relationship Id="rId5" Type="http://schemas.openxmlformats.org/officeDocument/2006/relationships/image" Target="../media/image75.png"/><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514D73-BB88-6820-5B07-B65A33558D59}"/>
              </a:ext>
            </a:extLst>
          </p:cNvPr>
          <p:cNvSpPr>
            <a:spLocks noGrp="1"/>
          </p:cNvSpPr>
          <p:nvPr>
            <p:ph type="body" sz="quarter" idx="10"/>
          </p:nvPr>
        </p:nvSpPr>
        <p:spPr>
          <a:xfrm>
            <a:off x="1024750" y="2774668"/>
            <a:ext cx="7688943" cy="3155628"/>
          </a:xfrm>
        </p:spPr>
        <p:txBody>
          <a:bodyPr/>
          <a:lstStyle/>
          <a:p>
            <a:r>
              <a:rPr lang="en-GB" sz="3600" dirty="0"/>
              <a:t>Update on the IASB’s</a:t>
            </a:r>
          </a:p>
          <a:p>
            <a:r>
              <a:rPr lang="en-US" altLang="zh-CN" sz="3600" dirty="0"/>
              <a:t>a</a:t>
            </a:r>
            <a:r>
              <a:rPr lang="en-GB" sz="3600" dirty="0" err="1"/>
              <a:t>ctivities</a:t>
            </a:r>
            <a:br>
              <a:rPr lang="en-GB" sz="3200" dirty="0"/>
            </a:br>
            <a:r>
              <a:rPr lang="en-GB" sz="800" dirty="0"/>
              <a:t>      </a:t>
            </a:r>
            <a:br>
              <a:rPr lang="en-GB" sz="800" dirty="0"/>
            </a:br>
            <a:endParaRPr lang="en-GB" sz="800" dirty="0"/>
          </a:p>
          <a:p>
            <a:endParaRPr lang="en-GB" sz="800" i="1" dirty="0"/>
          </a:p>
          <a:p>
            <a:endParaRPr lang="en-GB" sz="800" i="1" dirty="0"/>
          </a:p>
          <a:p>
            <a:endParaRPr lang="en-GB" sz="800" i="1" dirty="0"/>
          </a:p>
          <a:p>
            <a:endParaRPr lang="en-GB" sz="800" i="1" dirty="0"/>
          </a:p>
          <a:p>
            <a:endParaRPr lang="en-GB" sz="800" i="1" dirty="0"/>
          </a:p>
          <a:p>
            <a:endParaRPr lang="en-GB" sz="800" i="1" dirty="0"/>
          </a:p>
          <a:p>
            <a:endParaRPr lang="en-GB" sz="800" i="1" dirty="0"/>
          </a:p>
          <a:p>
            <a:r>
              <a:rPr lang="en-GB" altLang="zh-CN" sz="2400" dirty="0">
                <a:solidFill>
                  <a:schemeClr val="bg1"/>
                </a:solidFill>
                <a:latin typeface="Arial" panose="020B0604020202020204" pitchFamily="34" charset="0"/>
                <a:cs typeface="Arial" panose="020B0604020202020204" pitchFamily="34" charset="0"/>
              </a:rPr>
              <a:t>Jianqiao Lu</a:t>
            </a:r>
            <a:r>
              <a:rPr lang="en-US" altLang="zh-CN" sz="2400" dirty="0"/>
              <a:t>,</a:t>
            </a:r>
            <a:r>
              <a:rPr lang="zh-CN" altLang="en-US" sz="2400" dirty="0"/>
              <a:t> </a:t>
            </a:r>
            <a:r>
              <a:rPr lang="en-GB" altLang="zh-CN" sz="2400" dirty="0">
                <a:solidFill>
                  <a:schemeClr val="bg1"/>
                </a:solidFill>
                <a:latin typeface="Arial" panose="020B0604020202020204" pitchFamily="34" charset="0"/>
                <a:cs typeface="Arial" panose="020B0604020202020204" pitchFamily="34" charset="0"/>
              </a:rPr>
              <a:t>IASB Member</a:t>
            </a:r>
          </a:p>
          <a:p>
            <a:endParaRPr lang="en-GB" sz="800" i="1" dirty="0"/>
          </a:p>
          <a:p>
            <a:endParaRPr lang="en-GB" sz="800" i="1" dirty="0"/>
          </a:p>
          <a:p>
            <a:r>
              <a:rPr lang="en-GB" sz="2000" i="1" dirty="0"/>
              <a:t>October 2024</a:t>
            </a:r>
          </a:p>
          <a:p>
            <a:endParaRPr lang="en-GB" sz="2800" i="1" dirty="0"/>
          </a:p>
          <a:p>
            <a:endParaRPr lang="en-US" dirty="0"/>
          </a:p>
        </p:txBody>
      </p:sp>
      <p:sp>
        <p:nvSpPr>
          <p:cNvPr id="3" name="Text Placeholder 2">
            <a:extLst>
              <a:ext uri="{FF2B5EF4-FFF2-40B4-BE49-F238E27FC236}">
                <a16:creationId xmlns:a16="http://schemas.microsoft.com/office/drawing/2014/main" id="{51453F63-93F1-EE79-F36A-74DFEDF4D52A}"/>
              </a:ext>
            </a:extLst>
          </p:cNvPr>
          <p:cNvSpPr>
            <a:spLocks noGrp="1"/>
          </p:cNvSpPr>
          <p:nvPr>
            <p:ph type="body" sz="quarter" idx="11"/>
          </p:nvPr>
        </p:nvSpPr>
        <p:spPr/>
        <p:txBody>
          <a:bodyPr/>
          <a:lstStyle/>
          <a:p>
            <a:r>
              <a:rPr lang="en-US">
                <a:ea typeface="Helvetica Neue" panose="02000503000000020004" pitchFamily="2" charset="0"/>
              </a:rPr>
              <a:t>The views expressed in this presentation are those of the presenter, not necessarily those of the IFRS </a:t>
            </a:r>
            <a:br>
              <a:rPr lang="en-US">
                <a:ea typeface="Helvetica Neue" panose="02000503000000020004" pitchFamily="2" charset="0"/>
              </a:rPr>
            </a:br>
            <a:r>
              <a:rPr lang="en-US">
                <a:ea typeface="Helvetica Neue" panose="02000503000000020004" pitchFamily="2" charset="0"/>
              </a:rPr>
              <a:t>Foundation, International Accounting Standards Board or the International Sustainability Standards Board. </a:t>
            </a:r>
            <a:br>
              <a:rPr lang="en-US">
                <a:ea typeface="Helvetica Neue" panose="02000503000000020004" pitchFamily="2" charset="0"/>
              </a:rPr>
            </a:br>
            <a:r>
              <a:rPr lang="en-US">
                <a:ea typeface="Helvetica Neue" panose="02000503000000020004" pitchFamily="2" charset="0"/>
              </a:rPr>
              <a:t>Copyright © 2024 IFRS Foundation. All rights reserved.</a:t>
            </a:r>
          </a:p>
        </p:txBody>
      </p:sp>
    </p:spTree>
    <p:extLst>
      <p:ext uri="{BB962C8B-B14F-4D97-AF65-F5344CB8AC3E}">
        <p14:creationId xmlns:p14="http://schemas.microsoft.com/office/powerpoint/2010/main" val="298451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a:xfrm>
            <a:off x="1019173" y="1351313"/>
            <a:ext cx="10801351" cy="654191"/>
          </a:xfrm>
        </p:spPr>
        <p:txBody>
          <a:bodyPr/>
          <a:lstStyle/>
          <a:p>
            <a:r>
              <a:rPr lang="en-GB" sz="2800" dirty="0"/>
              <a:t>Completed projects: IFRS 18: </a:t>
            </a:r>
            <a:r>
              <a:rPr lang="en-GB" sz="2800" i="1" dirty="0"/>
              <a:t>Presentation and Disclosure in Financial Statements</a:t>
            </a:r>
            <a:endParaRPr lang="en-GB" sz="2800" dirty="0"/>
          </a:p>
        </p:txBody>
      </p:sp>
      <p:sp>
        <p:nvSpPr>
          <p:cNvPr id="3" name="Text Placeholder 2">
            <a:extLst>
              <a:ext uri="{FF2B5EF4-FFF2-40B4-BE49-F238E27FC236}">
                <a16:creationId xmlns:a16="http://schemas.microsoft.com/office/drawing/2014/main" id="{964ED3B9-12D6-9B1F-9B70-E9F2B5ECFCE2}"/>
              </a:ext>
            </a:extLst>
          </p:cNvPr>
          <p:cNvSpPr>
            <a:spLocks noGrp="1"/>
          </p:cNvSpPr>
          <p:nvPr>
            <p:ph type="body" sz="quarter" idx="19"/>
          </p:nvPr>
        </p:nvSpPr>
        <p:spPr>
          <a:xfrm>
            <a:off x="1057874" y="2707479"/>
            <a:ext cx="3792971" cy="3501183"/>
          </a:xfrm>
        </p:spPr>
        <p:txBody>
          <a:bodyPr wrap="square" lIns="0" tIns="0" rIns="0" bIns="0" numCol="1" spcCol="540000" anchor="t"/>
          <a:lstStyle/>
          <a:p>
            <a:r>
              <a:rPr lang="en-GB" sz="2000" b="1" dirty="0">
                <a:solidFill>
                  <a:schemeClr val="tx2"/>
                </a:solidFill>
                <a:latin typeface="Arial"/>
                <a:cs typeface="Arial"/>
              </a:rPr>
              <a:t>Objective</a:t>
            </a:r>
          </a:p>
          <a:p>
            <a:pPr marL="285750" indent="-285750">
              <a:buFont typeface="Arial" panose="020B0604020202020204" pitchFamily="34" charset="0"/>
              <a:buChar char="•"/>
            </a:pPr>
            <a:r>
              <a:rPr lang="en-GB" sz="1800" dirty="0">
                <a:latin typeface="Arial"/>
                <a:cs typeface="Arial"/>
              </a:rPr>
              <a:t>Improve communication in financial statements</a:t>
            </a:r>
          </a:p>
          <a:p>
            <a:pPr marL="285750" indent="-285750">
              <a:buFont typeface="Arial" panose="020B0604020202020204" pitchFamily="34" charset="0"/>
              <a:buChar char="•"/>
            </a:pPr>
            <a:r>
              <a:rPr lang="en-GB" sz="1800" dirty="0">
                <a:latin typeface="Arial"/>
                <a:cs typeface="Arial"/>
              </a:rPr>
              <a:t>Focus on information included in the statement of profit or loss</a:t>
            </a:r>
          </a:p>
          <a:p>
            <a:endParaRPr lang="en-GB" sz="2800" dirty="0">
              <a:solidFill>
                <a:schemeClr val="tx2"/>
              </a:solidFill>
              <a:latin typeface="Arial"/>
              <a:cs typeface="Arial"/>
            </a:endParaRPr>
          </a:p>
        </p:txBody>
      </p:sp>
      <p:sp>
        <p:nvSpPr>
          <p:cNvPr id="4" name="Text Placeholder 3">
            <a:extLst>
              <a:ext uri="{FF2B5EF4-FFF2-40B4-BE49-F238E27FC236}">
                <a16:creationId xmlns:a16="http://schemas.microsoft.com/office/drawing/2014/main" id="{8DD27E47-BB13-42FD-5D6E-1F8F8C2871BF}"/>
              </a:ext>
            </a:extLst>
          </p:cNvPr>
          <p:cNvSpPr>
            <a:spLocks noGrp="1"/>
          </p:cNvSpPr>
          <p:nvPr>
            <p:ph type="body" sz="quarter" idx="20"/>
          </p:nvPr>
        </p:nvSpPr>
        <p:spPr>
          <a:xfrm>
            <a:off x="5126452" y="2716790"/>
            <a:ext cx="6081299" cy="3938645"/>
          </a:xfrm>
        </p:spPr>
        <p:txBody>
          <a:bodyPr wrap="square" lIns="0" tIns="0" rIns="0" bIns="0" numCol="1" spcCol="540000" anchor="t"/>
          <a:lstStyle/>
          <a:p>
            <a:r>
              <a:rPr lang="en-GB" sz="2000" b="1" dirty="0">
                <a:solidFill>
                  <a:schemeClr val="accent2"/>
                </a:solidFill>
                <a:latin typeface="Arial"/>
                <a:cs typeface="Arial"/>
              </a:rPr>
              <a:t>Requirements</a:t>
            </a:r>
          </a:p>
          <a:p>
            <a:pPr marL="342900" indent="-342900">
              <a:buFont typeface="Arial" panose="020B0604020202020204" pitchFamily="34" charset="0"/>
              <a:buChar char="•"/>
            </a:pPr>
            <a:r>
              <a:rPr lang="en-GB" sz="1800" dirty="0">
                <a:latin typeface="Arial"/>
                <a:cs typeface="Arial"/>
              </a:rPr>
              <a:t>New required subtotals in statement of profit or loss including ‘operating profit’</a:t>
            </a:r>
          </a:p>
          <a:p>
            <a:pPr marL="342900" indent="-342900">
              <a:buFont typeface="Arial" panose="020B0604020202020204" pitchFamily="34" charset="0"/>
              <a:buChar char="•"/>
            </a:pPr>
            <a:r>
              <a:rPr lang="en-GB" sz="1800" dirty="0">
                <a:latin typeface="Arial"/>
                <a:cs typeface="Arial"/>
              </a:rPr>
              <a:t>Disclosures about management-defined performance measures (MPMs)</a:t>
            </a:r>
          </a:p>
          <a:p>
            <a:pPr marL="342900" indent="-342900">
              <a:buFont typeface="Arial" panose="020B0604020202020204" pitchFamily="34" charset="0"/>
              <a:buChar char="•"/>
            </a:pPr>
            <a:r>
              <a:rPr lang="en-GB" sz="1800" dirty="0">
                <a:latin typeface="Arial"/>
                <a:cs typeface="Arial"/>
              </a:rPr>
              <a:t>Enhanced guidance on grouping of information (aggregation and disaggregation)</a:t>
            </a:r>
          </a:p>
          <a:p>
            <a:endParaRPr lang="en-GB" sz="2800" dirty="0">
              <a:solidFill>
                <a:schemeClr val="accent2"/>
              </a:solidFill>
              <a:latin typeface="Arial"/>
              <a:cs typeface="Arial"/>
            </a:endParaRPr>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AE8EC59-D5EB-5805-BA17-8437521AC5E5}"/>
              </a:ext>
            </a:extLst>
          </p:cNvPr>
          <p:cNvGrpSpPr/>
          <p:nvPr/>
        </p:nvGrpSpPr>
        <p:grpSpPr>
          <a:xfrm>
            <a:off x="1155848" y="5917873"/>
            <a:ext cx="10954671" cy="744202"/>
            <a:chOff x="1077720" y="5782435"/>
            <a:chExt cx="10954671" cy="744202"/>
          </a:xfrm>
        </p:grpSpPr>
        <p:sp>
          <p:nvSpPr>
            <p:cNvPr id="9" name="Rectangle 8">
              <a:extLst>
                <a:ext uri="{FF2B5EF4-FFF2-40B4-BE49-F238E27FC236}">
                  <a16:creationId xmlns:a16="http://schemas.microsoft.com/office/drawing/2014/main" id="{4588BD21-8076-46B1-77BF-4ECBBB543F27}"/>
                </a:ext>
              </a:extLst>
            </p:cNvPr>
            <p:cNvSpPr/>
            <p:nvPr/>
          </p:nvSpPr>
          <p:spPr>
            <a:xfrm>
              <a:off x="3210884" y="5943437"/>
              <a:ext cx="8821507" cy="583200"/>
            </a:xfrm>
            <a:prstGeom prst="rect">
              <a:avLst/>
            </a:prstGeom>
            <a:ln w="19050">
              <a:noFill/>
            </a:ln>
          </p:spPr>
          <p:style>
            <a:lnRef idx="2">
              <a:schemeClr val="accent1"/>
            </a:lnRef>
            <a:fillRef idx="1">
              <a:schemeClr val="lt1"/>
            </a:fillRef>
            <a:effectRef idx="0">
              <a:schemeClr val="accent1"/>
            </a:effectRef>
            <a:fontRef idx="minor">
              <a:schemeClr val="dk1"/>
            </a:fontRef>
          </p:style>
          <p:txBody>
            <a:bodyPr rtlCol="0" anchor="b"/>
            <a:lstStyle/>
            <a:p>
              <a:pPr marR="0" lvl="0" algn="l" defTabSz="914400" rtl="0" eaLnBrk="1" fontAlgn="auto" latinLnBrk="0" hangingPunct="1">
                <a:lnSpc>
                  <a:spcPct val="100000"/>
                </a:lnSpc>
                <a:spcBef>
                  <a:spcPts val="0"/>
                </a:spcBef>
                <a:spcAft>
                  <a:spcPts val="0"/>
                </a:spcAft>
                <a:buClrTx/>
                <a:buSzTx/>
                <a:buFontTx/>
                <a:buNone/>
                <a:defRPr/>
              </a:pPr>
              <a:r>
                <a:rPr kumimoji="0" lang="en-GB" sz="18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Annual reporting periods beginning on or after 1 January 2027, </a:t>
              </a:r>
              <a:r>
                <a:rPr lang="en-GB" sz="1800" dirty="0">
                  <a:latin typeface="Arial" panose="020B0604020202020204" pitchFamily="34" charset="0"/>
                  <a:cs typeface="Arial" panose="020B0604020202020204" pitchFamily="34" charset="0"/>
                </a:rPr>
                <a:t>with earlier application permitted</a:t>
              </a:r>
              <a:endParaRPr kumimoji="0" lang="en-GB" sz="18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0" name="Rounded Rectangle 5">
              <a:extLst>
                <a:ext uri="{FF2B5EF4-FFF2-40B4-BE49-F238E27FC236}">
                  <a16:creationId xmlns:a16="http://schemas.microsoft.com/office/drawing/2014/main" id="{AA089277-7F0F-C989-12A4-78A8C82ED052}"/>
                </a:ext>
              </a:extLst>
            </p:cNvPr>
            <p:cNvSpPr/>
            <p:nvPr/>
          </p:nvSpPr>
          <p:spPr>
            <a:xfrm>
              <a:off x="1077720" y="5782435"/>
              <a:ext cx="2214645" cy="581578"/>
            </a:xfrm>
            <a:prstGeom prst="rect">
              <a:avLst/>
            </a:prstGeom>
            <a:no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b"/>
            <a:lstStyle/>
            <a:p>
              <a:pPr marR="0" lvl="0" indent="446088" algn="ctr" defTabSz="914400" rtl="0" eaLnBrk="1" fontAlgn="base" latinLnBrk="0" hangingPunct="1">
                <a:lnSpc>
                  <a:spcPct val="100000"/>
                </a:lnSpc>
                <a:spcBef>
                  <a:spcPct val="0"/>
                </a:spcBef>
                <a:spcAft>
                  <a:spcPct val="0"/>
                </a:spcAft>
                <a:buClrTx/>
                <a:buSzTx/>
                <a:buFontTx/>
                <a:buNone/>
                <a:tabLst/>
                <a:defRPr/>
              </a:pPr>
              <a:r>
                <a:rPr kumimoji="0" lang="en-GB" sz="18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charset="0"/>
                </a:rPr>
                <a:t>Effective date</a:t>
              </a:r>
              <a:endParaRPr kumimoji="0" lang="en-GB" sz="16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charset="0"/>
              </a:endParaRPr>
            </a:p>
          </p:txBody>
        </p:sp>
      </p:grpSp>
      <p:pic>
        <p:nvPicPr>
          <p:cNvPr id="11" name="Graphic 10" descr="Stopwatch">
            <a:extLst>
              <a:ext uri="{FF2B5EF4-FFF2-40B4-BE49-F238E27FC236}">
                <a16:creationId xmlns:a16="http://schemas.microsoft.com/office/drawing/2014/main" id="{50515180-3D78-D734-74AB-D4F6854CA4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973" y="6004181"/>
            <a:ext cx="640080" cy="640080"/>
          </a:xfrm>
          <a:prstGeom prst="rect">
            <a:avLst/>
          </a:prstGeom>
        </p:spPr>
      </p:pic>
    </p:spTree>
    <p:extLst>
      <p:ext uri="{BB962C8B-B14F-4D97-AF65-F5344CB8AC3E}">
        <p14:creationId xmlns:p14="http://schemas.microsoft.com/office/powerpoint/2010/main" val="401827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a:xfrm>
            <a:off x="1019173" y="1351313"/>
            <a:ext cx="10801351" cy="939500"/>
          </a:xfrm>
        </p:spPr>
        <p:txBody>
          <a:bodyPr/>
          <a:lstStyle/>
          <a:p>
            <a:r>
              <a:rPr lang="en-GB" altLang="zh-CN" sz="2800" dirty="0"/>
              <a:t>Completed projects: </a:t>
            </a:r>
            <a:r>
              <a:rPr lang="en-GB" sz="2800" dirty="0"/>
              <a:t>IFRS 19: </a:t>
            </a:r>
            <a:r>
              <a:rPr lang="en-GB" sz="2800" i="1" dirty="0"/>
              <a:t>Subsidiaries without Public Accountability: Disclosures</a:t>
            </a:r>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AE8EC59-D5EB-5805-BA17-8437521AC5E5}"/>
              </a:ext>
            </a:extLst>
          </p:cNvPr>
          <p:cNvGrpSpPr/>
          <p:nvPr/>
        </p:nvGrpSpPr>
        <p:grpSpPr>
          <a:xfrm>
            <a:off x="1155848" y="6031983"/>
            <a:ext cx="10664676" cy="750408"/>
            <a:chOff x="1077720" y="5782435"/>
            <a:chExt cx="11256506" cy="750408"/>
          </a:xfrm>
        </p:grpSpPr>
        <p:sp>
          <p:nvSpPr>
            <p:cNvPr id="9" name="Rectangle 8">
              <a:extLst>
                <a:ext uri="{FF2B5EF4-FFF2-40B4-BE49-F238E27FC236}">
                  <a16:creationId xmlns:a16="http://schemas.microsoft.com/office/drawing/2014/main" id="{4588BD21-8076-46B1-77BF-4ECBBB543F27}"/>
                </a:ext>
              </a:extLst>
            </p:cNvPr>
            <p:cNvSpPr/>
            <p:nvPr/>
          </p:nvSpPr>
          <p:spPr>
            <a:xfrm>
              <a:off x="3512719" y="5949643"/>
              <a:ext cx="8821507" cy="583200"/>
            </a:xfrm>
            <a:prstGeom prst="rect">
              <a:avLst/>
            </a:prstGeom>
            <a:ln w="19050">
              <a:noFill/>
            </a:ln>
          </p:spPr>
          <p:style>
            <a:lnRef idx="2">
              <a:schemeClr val="accent1"/>
            </a:lnRef>
            <a:fillRef idx="1">
              <a:schemeClr val="lt1"/>
            </a:fillRef>
            <a:effectRef idx="0">
              <a:schemeClr val="accent1"/>
            </a:effectRef>
            <a:fontRef idx="minor">
              <a:schemeClr val="dk1"/>
            </a:fontRef>
          </p:style>
          <p:txBody>
            <a:bodyPr rtlCol="0" anchor="b"/>
            <a:lstStyle/>
            <a:p>
              <a:pPr marR="0" lvl="0" algn="l" defTabSz="914400" rtl="0" eaLnBrk="1" fontAlgn="auto" latinLnBrk="0" hangingPunct="1">
                <a:lnSpc>
                  <a:spcPct val="100000"/>
                </a:lnSpc>
                <a:spcBef>
                  <a:spcPts val="0"/>
                </a:spcBef>
                <a:spcAft>
                  <a:spcPts val="0"/>
                </a:spcAft>
                <a:buClrTx/>
                <a:buSzTx/>
                <a:buFontTx/>
                <a:buNone/>
                <a:defRPr/>
              </a:pPr>
              <a:r>
                <a:rPr kumimoji="0" lang="en-GB" sz="18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Annual reporting periods beginning on or after 1 January 2027, with earlier application permitted</a:t>
              </a:r>
            </a:p>
          </p:txBody>
        </p:sp>
        <p:sp>
          <p:nvSpPr>
            <p:cNvPr id="10" name="Rounded Rectangle 5">
              <a:extLst>
                <a:ext uri="{FF2B5EF4-FFF2-40B4-BE49-F238E27FC236}">
                  <a16:creationId xmlns:a16="http://schemas.microsoft.com/office/drawing/2014/main" id="{AA089277-7F0F-C989-12A4-78A8C82ED052}"/>
                </a:ext>
              </a:extLst>
            </p:cNvPr>
            <p:cNvSpPr/>
            <p:nvPr/>
          </p:nvSpPr>
          <p:spPr>
            <a:xfrm>
              <a:off x="1077720" y="5782435"/>
              <a:ext cx="2214645" cy="581578"/>
            </a:xfrm>
            <a:prstGeom prst="rect">
              <a:avLst/>
            </a:prstGeom>
            <a:no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b"/>
            <a:lstStyle/>
            <a:p>
              <a:pPr marR="0" lvl="0" indent="446088" algn="ctr" defTabSz="914400" rtl="0" eaLnBrk="1" fontAlgn="base" latinLnBrk="0" hangingPunct="1">
                <a:lnSpc>
                  <a:spcPct val="100000"/>
                </a:lnSpc>
                <a:spcBef>
                  <a:spcPct val="0"/>
                </a:spcBef>
                <a:spcAft>
                  <a:spcPct val="0"/>
                </a:spcAft>
                <a:buClrTx/>
                <a:buSzTx/>
                <a:buFontTx/>
                <a:buNone/>
                <a:tabLst/>
                <a:defRPr/>
              </a:pPr>
              <a:r>
                <a:rPr kumimoji="0" lang="en-GB" sz="1800"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sym typeface="Arial" charset="0"/>
                </a:rPr>
                <a:t>Effective date</a:t>
              </a:r>
              <a:endParaRPr kumimoji="0" lang="en-GB" sz="1600"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sym typeface="Arial" charset="0"/>
              </a:endParaRPr>
            </a:p>
          </p:txBody>
        </p:sp>
      </p:grpSp>
      <p:pic>
        <p:nvPicPr>
          <p:cNvPr id="11" name="Graphic 10" descr="Stopwatch">
            <a:extLst>
              <a:ext uri="{FF2B5EF4-FFF2-40B4-BE49-F238E27FC236}">
                <a16:creationId xmlns:a16="http://schemas.microsoft.com/office/drawing/2014/main" id="{50515180-3D78-D734-74AB-D4F6854CA4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401" y="6121098"/>
            <a:ext cx="640080" cy="640080"/>
          </a:xfrm>
          <a:prstGeom prst="rect">
            <a:avLst/>
          </a:prstGeom>
        </p:spPr>
      </p:pic>
      <p:sp>
        <p:nvSpPr>
          <p:cNvPr id="14" name="TextBox 13">
            <a:extLst>
              <a:ext uri="{FF2B5EF4-FFF2-40B4-BE49-F238E27FC236}">
                <a16:creationId xmlns:a16="http://schemas.microsoft.com/office/drawing/2014/main" id="{C125CF25-B030-7A6C-E403-78EE1BBA62B0}"/>
              </a:ext>
            </a:extLst>
          </p:cNvPr>
          <p:cNvSpPr txBox="1"/>
          <p:nvPr/>
        </p:nvSpPr>
        <p:spPr>
          <a:xfrm>
            <a:off x="935494" y="2643584"/>
            <a:ext cx="4869998" cy="3385542"/>
          </a:xfrm>
          <a:prstGeom prst="rect">
            <a:avLst/>
          </a:prstGeom>
          <a:noFill/>
        </p:spPr>
        <p:txBody>
          <a:bodyPr wrap="square" rtlCol="0">
            <a:spAutoFit/>
          </a:bodyPr>
          <a:lstStyle/>
          <a:p>
            <a:pPr>
              <a:spcBef>
                <a:spcPts val="1000"/>
              </a:spcBef>
            </a:pPr>
            <a:r>
              <a:rPr lang="en-GB" sz="2000" b="1" dirty="0">
                <a:solidFill>
                  <a:schemeClr val="tx2"/>
                </a:solidFill>
                <a:latin typeface="Arial"/>
                <a:cs typeface="Arial"/>
              </a:rPr>
              <a:t>IFRS 19—at a glance</a:t>
            </a:r>
          </a:p>
          <a:p>
            <a:endParaRPr lang="en-GB" sz="1400" dirty="0">
              <a:latin typeface="Arial"/>
              <a:cs typeface="Arial"/>
            </a:endParaRPr>
          </a:p>
          <a:p>
            <a:pPr marL="285750" indent="-285750">
              <a:buFont typeface="Arial" panose="020B0604020202020204" pitchFamily="34" charset="0"/>
              <a:buChar char="•"/>
            </a:pPr>
            <a:r>
              <a:rPr lang="en-GB" dirty="0">
                <a:latin typeface="Arial"/>
                <a:cs typeface="Arial"/>
              </a:rPr>
              <a:t>A voluntary Standard for eligible subsidiaries that will permit applying IFRS Accounting Standards with reduced disclosure requirements</a:t>
            </a:r>
            <a:br>
              <a:rPr lang="en-GB" dirty="0">
                <a:latin typeface="Arial"/>
                <a:cs typeface="Arial"/>
              </a:rPr>
            </a:br>
            <a:endParaRPr lang="en-GB" dirty="0">
              <a:latin typeface="Arial"/>
              <a:cs typeface="Arial"/>
            </a:endParaRPr>
          </a:p>
          <a:p>
            <a:pPr marL="285750" indent="-285750">
              <a:buFont typeface="Arial" panose="020B0604020202020204" pitchFamily="34" charset="0"/>
              <a:buChar char="•"/>
            </a:pPr>
            <a:r>
              <a:rPr lang="en-GB" dirty="0">
                <a:latin typeface="Arial"/>
                <a:cs typeface="Arial"/>
              </a:rPr>
              <a:t>IFRS 19 will simplify reporting systems and processes and thereby reduce the costs of preparing eligible subsidiaries’ financial statements </a:t>
            </a:r>
          </a:p>
          <a:p>
            <a:pPr marL="285750" indent="-285750">
              <a:buFont typeface="Arial" panose="020B0604020202020204" pitchFamily="34" charset="0"/>
              <a:buChar char="•"/>
            </a:pPr>
            <a:endParaRPr lang="en-GB" dirty="0"/>
          </a:p>
        </p:txBody>
      </p:sp>
      <p:sp>
        <p:nvSpPr>
          <p:cNvPr id="15" name="TextBox 14">
            <a:extLst>
              <a:ext uri="{FF2B5EF4-FFF2-40B4-BE49-F238E27FC236}">
                <a16:creationId xmlns:a16="http://schemas.microsoft.com/office/drawing/2014/main" id="{6CB94FB1-CE58-41C2-9F3A-314D3C6CFC13}"/>
              </a:ext>
            </a:extLst>
          </p:cNvPr>
          <p:cNvSpPr txBox="1"/>
          <p:nvPr/>
        </p:nvSpPr>
        <p:spPr>
          <a:xfrm>
            <a:off x="6096000" y="2643584"/>
            <a:ext cx="6007553" cy="3108543"/>
          </a:xfrm>
          <a:prstGeom prst="rect">
            <a:avLst/>
          </a:prstGeom>
          <a:noFill/>
        </p:spPr>
        <p:txBody>
          <a:bodyPr wrap="square" rtlCol="0">
            <a:spAutoFit/>
          </a:bodyPr>
          <a:lstStyle/>
          <a:p>
            <a:r>
              <a:rPr lang="en-GB" sz="2000" b="1" dirty="0">
                <a:solidFill>
                  <a:schemeClr val="accent2"/>
                </a:solidFill>
                <a:latin typeface="Arial"/>
                <a:cs typeface="Arial"/>
              </a:rPr>
              <a:t>How to apply IFRS 19</a:t>
            </a:r>
          </a:p>
          <a:p>
            <a:endParaRPr lang="en-GB" sz="1400" dirty="0">
              <a:solidFill>
                <a:schemeClr val="accent2"/>
              </a:solidFill>
              <a:latin typeface="Arial"/>
              <a:cs typeface="Arial"/>
            </a:endParaRPr>
          </a:p>
          <a:p>
            <a:pPr marL="457200" indent="-457200">
              <a:buFont typeface="Arial" panose="020B0604020202020204" pitchFamily="34" charset="0"/>
              <a:buChar char="•"/>
            </a:pPr>
            <a:r>
              <a:rPr lang="en-GB" dirty="0">
                <a:latin typeface="Arial"/>
                <a:cs typeface="Arial"/>
              </a:rPr>
              <a:t>IFRS 19 is a disclosure-only standard. It does not include: </a:t>
            </a:r>
          </a:p>
          <a:p>
            <a:pPr marL="742950" lvl="1" indent="-285750">
              <a:buFont typeface="Arial" panose="020B0604020202020204" pitchFamily="34" charset="0"/>
              <a:buChar char="•"/>
            </a:pPr>
            <a:r>
              <a:rPr lang="en-GB" dirty="0">
                <a:latin typeface="Arial"/>
                <a:cs typeface="Arial"/>
              </a:rPr>
              <a:t>recognition, measurement and presentation requirements </a:t>
            </a:r>
          </a:p>
          <a:p>
            <a:pPr marL="742950" lvl="1" indent="-285750">
              <a:buFont typeface="Arial" panose="020B0604020202020204" pitchFamily="34" charset="0"/>
              <a:buChar char="•"/>
            </a:pPr>
            <a:r>
              <a:rPr lang="en-GB" dirty="0">
                <a:latin typeface="Arial"/>
                <a:cs typeface="Arial"/>
              </a:rPr>
              <a:t>guidance on applying disclosure requirements</a:t>
            </a:r>
          </a:p>
          <a:p>
            <a:pPr marL="285750" indent="-285750">
              <a:buFont typeface="Arial" panose="020B0604020202020204" pitchFamily="34" charset="0"/>
              <a:buChar char="•"/>
            </a:pPr>
            <a:r>
              <a:rPr lang="en-GB" dirty="0">
                <a:latin typeface="Arial"/>
                <a:cs typeface="Arial"/>
              </a:rPr>
              <a:t>For recognition, measurement and presentation requirements, a subsidiary will refer to the relevant IFRS Accounting Standard</a:t>
            </a:r>
          </a:p>
          <a:p>
            <a:endParaRPr lang="en-GB" dirty="0"/>
          </a:p>
        </p:txBody>
      </p:sp>
    </p:spTree>
    <p:extLst>
      <p:ext uri="{BB962C8B-B14F-4D97-AF65-F5344CB8AC3E}">
        <p14:creationId xmlns:p14="http://schemas.microsoft.com/office/powerpoint/2010/main" val="359602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6C140A-5A23-20B1-5125-94ECBC5C6A5F}"/>
              </a:ext>
            </a:extLst>
          </p:cNvPr>
          <p:cNvSpPr/>
          <p:nvPr/>
        </p:nvSpPr>
        <p:spPr>
          <a:xfrm>
            <a:off x="7202499" y="5556034"/>
            <a:ext cx="3953623"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3" name="Footer Placeholder 2">
            <a:extLst>
              <a:ext uri="{FF2B5EF4-FFF2-40B4-BE49-F238E27FC236}">
                <a16:creationId xmlns:a16="http://schemas.microsoft.com/office/drawing/2014/main" id="{5C9A4727-4E00-1E08-B23A-BF233D0B6CE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12</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0A5CD90-4586-0E6B-9F50-AA22C982521A}"/>
              </a:ext>
            </a:extLst>
          </p:cNvPr>
          <p:cNvSpPr>
            <a:spLocks noGrp="1"/>
          </p:cNvSpPr>
          <p:nvPr>
            <p:ph type="title"/>
          </p:nvPr>
        </p:nvSpPr>
        <p:spPr>
          <a:xfrm>
            <a:off x="923264" y="1311389"/>
            <a:ext cx="10166494" cy="521060"/>
          </a:xfrm>
        </p:spPr>
        <p:txBody>
          <a:bodyPr/>
          <a:lstStyle/>
          <a:p>
            <a:r>
              <a:rPr lang="en-GB" sz="2800" dirty="0"/>
              <a:t>New projects: Intangible Assets</a:t>
            </a:r>
          </a:p>
        </p:txBody>
      </p:sp>
      <p:sp>
        <p:nvSpPr>
          <p:cNvPr id="7" name="Rectangle 6">
            <a:extLst>
              <a:ext uri="{FF2B5EF4-FFF2-40B4-BE49-F238E27FC236}">
                <a16:creationId xmlns:a16="http://schemas.microsoft.com/office/drawing/2014/main" id="{23D7BFFC-5305-87F7-1DCE-FB97F3DDAFD6}"/>
              </a:ext>
            </a:extLst>
          </p:cNvPr>
          <p:cNvSpPr/>
          <p:nvPr/>
        </p:nvSpPr>
        <p:spPr>
          <a:xfrm>
            <a:off x="923264" y="599122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9FDAEE-BE8B-67EF-5828-E3DFBC4DBB82}"/>
              </a:ext>
            </a:extLst>
          </p:cNvPr>
          <p:cNvSpPr/>
          <p:nvPr/>
        </p:nvSpPr>
        <p:spPr>
          <a:xfrm>
            <a:off x="7208378" y="4356265"/>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62DB4DB-85C5-85D0-6638-5BF2A0B3DDA7}"/>
              </a:ext>
            </a:extLst>
          </p:cNvPr>
          <p:cNvSpPr/>
          <p:nvPr/>
        </p:nvSpPr>
        <p:spPr>
          <a:xfrm>
            <a:off x="7208378" y="3523015"/>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BDF7F54-A040-FBCD-A305-561931694F84}"/>
              </a:ext>
            </a:extLst>
          </p:cNvPr>
          <p:cNvSpPr/>
          <p:nvPr/>
        </p:nvSpPr>
        <p:spPr>
          <a:xfrm>
            <a:off x="7208378" y="2689764"/>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21">
            <a:extLst>
              <a:ext uri="{FF2B5EF4-FFF2-40B4-BE49-F238E27FC236}">
                <a16:creationId xmlns:a16="http://schemas.microsoft.com/office/drawing/2014/main" id="{EC449ADE-C0CD-279F-43A3-451040FED882}"/>
              </a:ext>
            </a:extLst>
          </p:cNvPr>
          <p:cNvSpPr txBox="1">
            <a:spLocks/>
          </p:cNvSpPr>
          <p:nvPr/>
        </p:nvSpPr>
        <p:spPr>
          <a:xfrm>
            <a:off x="1184799" y="1943646"/>
            <a:ext cx="5569890" cy="232729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2"/>
                </a:solidFill>
              </a:rPr>
              <a:t>Project Objectives</a:t>
            </a:r>
          </a:p>
          <a:p>
            <a:pPr marL="180975" lvl="1" indent="-168275">
              <a:spcBef>
                <a:spcPts val="600"/>
              </a:spcBef>
              <a:spcAft>
                <a:spcPts val="600"/>
              </a:spcAft>
            </a:pPr>
            <a:r>
              <a:rPr lang="en-GB" sz="1800" dirty="0"/>
              <a:t>Comprehensively review the accounting requirements for intangibles</a:t>
            </a:r>
          </a:p>
          <a:p>
            <a:pPr marL="180975" lvl="1" indent="-168275">
              <a:spcBef>
                <a:spcPts val="0"/>
              </a:spcBef>
            </a:pPr>
            <a:r>
              <a:rPr lang="en-GB" sz="1800" dirty="0"/>
              <a:t>Assess if the IASB should improve the requirements of IAS 38 or are they:</a:t>
            </a:r>
          </a:p>
          <a:p>
            <a:pPr marL="447675" lvl="1">
              <a:spcBef>
                <a:spcPts val="0"/>
              </a:spcBef>
              <a:buFontTx/>
              <a:buChar char="-"/>
            </a:pPr>
            <a:r>
              <a:rPr lang="en-GB" sz="1800" dirty="0"/>
              <a:t>remain relevant and </a:t>
            </a:r>
          </a:p>
          <a:p>
            <a:pPr marL="447675" lvl="1">
              <a:spcBef>
                <a:spcPts val="0"/>
              </a:spcBef>
              <a:buFontTx/>
              <a:buChar char="-"/>
            </a:pPr>
            <a:r>
              <a:rPr lang="en-GB" sz="1800" dirty="0"/>
              <a:t>continue to fairly reflect current business models</a:t>
            </a:r>
          </a:p>
        </p:txBody>
      </p:sp>
      <p:grpSp>
        <p:nvGrpSpPr>
          <p:cNvPr id="31" name="Group 30">
            <a:extLst>
              <a:ext uri="{FF2B5EF4-FFF2-40B4-BE49-F238E27FC236}">
                <a16:creationId xmlns:a16="http://schemas.microsoft.com/office/drawing/2014/main" id="{BAC79BB9-ACD5-B6B8-5DC4-C56FF5C21E46}"/>
              </a:ext>
            </a:extLst>
          </p:cNvPr>
          <p:cNvGrpSpPr/>
          <p:nvPr/>
        </p:nvGrpSpPr>
        <p:grpSpPr>
          <a:xfrm>
            <a:off x="7226897" y="2796314"/>
            <a:ext cx="3805794" cy="561248"/>
            <a:chOff x="6703300" y="3110314"/>
            <a:chExt cx="4186373" cy="679109"/>
          </a:xfrm>
        </p:grpSpPr>
        <p:sp>
          <p:nvSpPr>
            <p:cNvPr id="34" name="Rectangle 33">
              <a:extLst>
                <a:ext uri="{FF2B5EF4-FFF2-40B4-BE49-F238E27FC236}">
                  <a16:creationId xmlns:a16="http://schemas.microsoft.com/office/drawing/2014/main" id="{4F4880DF-3A20-7BA2-67EE-B6AEFBDA5C4E}"/>
                </a:ext>
              </a:extLst>
            </p:cNvPr>
            <p:cNvSpPr/>
            <p:nvPr/>
          </p:nvSpPr>
          <p:spPr bwMode="auto">
            <a:xfrm>
              <a:off x="7529510" y="3110314"/>
              <a:ext cx="3360163"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ts val="600"/>
                </a:spcBef>
                <a:spcAft>
                  <a:spcPts val="600"/>
                </a:spcAft>
                <a:buSzPts val="1000"/>
                <a:tabLst>
                  <a:tab pos="457200" algn="l"/>
                </a:tabLst>
              </a:pPr>
              <a:r>
                <a:rPr lang="en-GB">
                  <a:solidFill>
                    <a:schemeClr val="accent2"/>
                  </a:solidFill>
                  <a:latin typeface="Arial"/>
                  <a:cs typeface="Arial"/>
                </a:rPr>
                <a:t>All-in-one</a:t>
              </a:r>
            </a:p>
          </p:txBody>
        </p:sp>
        <p:pic>
          <p:nvPicPr>
            <p:cNvPr id="35" name="Graphic 34" descr="Clipboard Checked with solid fill">
              <a:extLst>
                <a:ext uri="{FF2B5EF4-FFF2-40B4-BE49-F238E27FC236}">
                  <a16:creationId xmlns:a16="http://schemas.microsoft.com/office/drawing/2014/main" id="{8005A706-60CB-E336-0EC9-C6BB5D4B56D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03300" y="3154669"/>
              <a:ext cx="536726" cy="590398"/>
            </a:xfrm>
            <a:prstGeom prst="rect">
              <a:avLst/>
            </a:prstGeom>
          </p:spPr>
        </p:pic>
      </p:grpSp>
      <p:grpSp>
        <p:nvGrpSpPr>
          <p:cNvPr id="36" name="Group 35">
            <a:extLst>
              <a:ext uri="{FF2B5EF4-FFF2-40B4-BE49-F238E27FC236}">
                <a16:creationId xmlns:a16="http://schemas.microsoft.com/office/drawing/2014/main" id="{76ADCF9C-F119-5B0A-AAA7-F38ACED84B31}"/>
              </a:ext>
            </a:extLst>
          </p:cNvPr>
          <p:cNvGrpSpPr/>
          <p:nvPr/>
        </p:nvGrpSpPr>
        <p:grpSpPr>
          <a:xfrm>
            <a:off x="7227532" y="3650788"/>
            <a:ext cx="3743614" cy="487933"/>
            <a:chOff x="6707044" y="4153785"/>
            <a:chExt cx="4117975" cy="590398"/>
          </a:xfrm>
        </p:grpSpPr>
        <p:sp>
          <p:nvSpPr>
            <p:cNvPr id="37" name="TextBox 36">
              <a:extLst>
                <a:ext uri="{FF2B5EF4-FFF2-40B4-BE49-F238E27FC236}">
                  <a16:creationId xmlns:a16="http://schemas.microsoft.com/office/drawing/2014/main" id="{555BF5F7-DF86-9D7A-138E-9964C6C5BAA6}"/>
                </a:ext>
              </a:extLst>
            </p:cNvPr>
            <p:cNvSpPr txBox="1"/>
            <p:nvPr/>
          </p:nvSpPr>
          <p:spPr>
            <a:xfrm>
              <a:off x="7529511" y="4203015"/>
              <a:ext cx="3295508" cy="446892"/>
            </a:xfrm>
            <a:prstGeom prst="rect">
              <a:avLst/>
            </a:prstGeom>
            <a:noFill/>
          </p:spPr>
          <p:txBody>
            <a:bodyPr wrap="square">
              <a:spAutoFit/>
            </a:bodyPr>
            <a:lstStyle/>
            <a:p>
              <a:pPr fontAlgn="base">
                <a:spcBef>
                  <a:spcPts val="600"/>
                </a:spcBef>
                <a:buSzPts val="1000"/>
                <a:tabLst>
                  <a:tab pos="457200" algn="l"/>
                </a:tabLst>
              </a:pPr>
              <a:r>
                <a:rPr lang="en-GB">
                  <a:solidFill>
                    <a:schemeClr val="accent2"/>
                  </a:solidFill>
                  <a:latin typeface="Arial" panose="020B0604020202020204" pitchFamily="34" charset="0"/>
                  <a:cs typeface="Arial" panose="020B0604020202020204" pitchFamily="34" charset="0"/>
                </a:rPr>
                <a:t>Early evaluation</a:t>
              </a:r>
            </a:p>
          </p:txBody>
        </p:sp>
        <p:pic>
          <p:nvPicPr>
            <p:cNvPr id="38" name="Graphic 37" descr="Priorities with solid fill">
              <a:extLst>
                <a:ext uri="{FF2B5EF4-FFF2-40B4-BE49-F238E27FC236}">
                  <a16:creationId xmlns:a16="http://schemas.microsoft.com/office/drawing/2014/main" id="{5FAFC407-20A0-4181-0529-996F8D988E6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07044" y="4153785"/>
              <a:ext cx="536726" cy="590398"/>
            </a:xfrm>
            <a:prstGeom prst="rect">
              <a:avLst/>
            </a:prstGeom>
          </p:spPr>
        </p:pic>
      </p:grpSp>
      <p:grpSp>
        <p:nvGrpSpPr>
          <p:cNvPr id="39" name="Group 38">
            <a:extLst>
              <a:ext uri="{FF2B5EF4-FFF2-40B4-BE49-F238E27FC236}">
                <a16:creationId xmlns:a16="http://schemas.microsoft.com/office/drawing/2014/main" id="{34947B31-B805-B84C-FC4E-844C52AB728E}"/>
              </a:ext>
            </a:extLst>
          </p:cNvPr>
          <p:cNvGrpSpPr/>
          <p:nvPr/>
        </p:nvGrpSpPr>
        <p:grpSpPr>
          <a:xfrm>
            <a:off x="7227533" y="4460215"/>
            <a:ext cx="3743615" cy="561248"/>
            <a:chOff x="6707044" y="5472910"/>
            <a:chExt cx="4117975" cy="679109"/>
          </a:xfrm>
        </p:grpSpPr>
        <p:sp>
          <p:nvSpPr>
            <p:cNvPr id="40" name="Rectangle 39">
              <a:extLst>
                <a:ext uri="{FF2B5EF4-FFF2-40B4-BE49-F238E27FC236}">
                  <a16:creationId xmlns:a16="http://schemas.microsoft.com/office/drawing/2014/main" id="{C68B9C02-5EAE-0A42-CA54-A8DEDCF020EC}"/>
                </a:ext>
              </a:extLst>
            </p:cNvPr>
            <p:cNvSpPr/>
            <p:nvPr/>
          </p:nvSpPr>
          <p:spPr bwMode="auto">
            <a:xfrm>
              <a:off x="7529510" y="5472910"/>
              <a:ext cx="3295509"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Aft>
                  <a:spcPts val="600"/>
                </a:spcAft>
                <a:buClr>
                  <a:schemeClr val="tx1"/>
                </a:buClr>
                <a:buSzPts val="1000"/>
                <a:tabLst>
                  <a:tab pos="457200" algn="l"/>
                </a:tabLst>
              </a:pPr>
              <a:r>
                <a:rPr lang="en-GB">
                  <a:solidFill>
                    <a:schemeClr val="accent2"/>
                  </a:solidFill>
                  <a:latin typeface="Arial" panose="020B0604020202020204" pitchFamily="34" charset="0"/>
                  <a:cs typeface="Arial" panose="020B0604020202020204" pitchFamily="34" charset="0"/>
                </a:rPr>
                <a:t>Phased</a:t>
              </a:r>
            </a:p>
          </p:txBody>
        </p:sp>
        <p:pic>
          <p:nvPicPr>
            <p:cNvPr id="41" name="Graphic 40" descr="Waxing Crescent Moon with solid fill">
              <a:extLst>
                <a:ext uri="{FF2B5EF4-FFF2-40B4-BE49-F238E27FC236}">
                  <a16:creationId xmlns:a16="http://schemas.microsoft.com/office/drawing/2014/main" id="{982B0631-F4F9-1B43-64CA-EC04A086361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707044" y="5517265"/>
              <a:ext cx="536726" cy="590398"/>
            </a:xfrm>
            <a:prstGeom prst="rect">
              <a:avLst/>
            </a:prstGeom>
          </p:spPr>
        </p:pic>
      </p:grpSp>
      <p:sp>
        <p:nvSpPr>
          <p:cNvPr id="42" name="TextBox 41">
            <a:extLst>
              <a:ext uri="{FF2B5EF4-FFF2-40B4-BE49-F238E27FC236}">
                <a16:creationId xmlns:a16="http://schemas.microsoft.com/office/drawing/2014/main" id="{74204B39-6A12-FEE5-165C-C28DB4632A4D}"/>
              </a:ext>
            </a:extLst>
          </p:cNvPr>
          <p:cNvSpPr txBox="1"/>
          <p:nvPr/>
        </p:nvSpPr>
        <p:spPr>
          <a:xfrm>
            <a:off x="7202500" y="1981927"/>
            <a:ext cx="3887258" cy="400110"/>
          </a:xfrm>
          <a:prstGeom prst="rect">
            <a:avLst/>
          </a:prstGeom>
          <a:noFill/>
        </p:spPr>
        <p:txBody>
          <a:bodyPr wrap="square" lIns="0">
            <a:spAutoFit/>
          </a:bodyPr>
          <a:lstStyle/>
          <a:p>
            <a:pPr fontAlgn="base">
              <a:spcBef>
                <a:spcPts val="600"/>
              </a:spcBef>
              <a:spcAft>
                <a:spcPts val="600"/>
              </a:spcAft>
              <a:buSzPts val="1000"/>
              <a:tabLst>
                <a:tab pos="457200" algn="l"/>
              </a:tabLst>
            </a:pPr>
            <a:r>
              <a:rPr lang="en-GB" sz="2000" b="1" dirty="0">
                <a:solidFill>
                  <a:schemeClr val="accent2"/>
                </a:solidFill>
                <a:latin typeface="Arial" panose="020B0604020202020204" pitchFamily="34" charset="0"/>
                <a:cs typeface="Arial" panose="020B0604020202020204" pitchFamily="34" charset="0"/>
              </a:rPr>
              <a:t>Possible project approaches</a:t>
            </a:r>
          </a:p>
        </p:txBody>
      </p:sp>
      <p:sp>
        <p:nvSpPr>
          <p:cNvPr id="43" name="Text Placeholder 21">
            <a:extLst>
              <a:ext uri="{FF2B5EF4-FFF2-40B4-BE49-F238E27FC236}">
                <a16:creationId xmlns:a16="http://schemas.microsoft.com/office/drawing/2014/main" id="{D26E6471-9801-DDC5-127C-7B2E08E04B78}"/>
              </a:ext>
            </a:extLst>
          </p:cNvPr>
          <p:cNvSpPr txBox="1">
            <a:spLocks/>
          </p:cNvSpPr>
          <p:nvPr/>
        </p:nvSpPr>
        <p:spPr>
          <a:xfrm>
            <a:off x="1242745" y="4316952"/>
            <a:ext cx="5511943" cy="1960180"/>
          </a:xfrm>
          <a:prstGeom prst="rect">
            <a:avLst/>
          </a:prstGeom>
        </p:spPr>
        <p:txBody>
          <a:bodyPr vert="horz" wrap="square" lIns="0" tIns="0" rIns="0" bIns="0" numCol="1" spcCol="540000" rtlCol="0">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accent2"/>
                </a:solidFill>
              </a:rPr>
              <a:t>Potential topics to explore</a:t>
            </a:r>
          </a:p>
          <a:p>
            <a:pPr marL="627063" lvl="1" indent="0">
              <a:spcBef>
                <a:spcPts val="800"/>
              </a:spcBef>
              <a:buNone/>
            </a:pPr>
            <a:r>
              <a:rPr lang="en-GB" dirty="0"/>
              <a:t>Scope of IAS 38 </a:t>
            </a:r>
            <a:r>
              <a:rPr lang="en-GB" sz="1800" i="1" dirty="0"/>
              <a:t>Intangible Assets</a:t>
            </a:r>
            <a:endParaRPr lang="en-GB" dirty="0"/>
          </a:p>
          <a:p>
            <a:pPr marL="627063" lvl="1" indent="0">
              <a:spcBef>
                <a:spcPts val="800"/>
              </a:spcBef>
              <a:buNone/>
            </a:pPr>
            <a:r>
              <a:rPr lang="en-GB" dirty="0"/>
              <a:t>Definition of an intangible asset</a:t>
            </a:r>
          </a:p>
          <a:p>
            <a:pPr marL="627063" lvl="1" indent="0">
              <a:spcBef>
                <a:spcPts val="800"/>
              </a:spcBef>
              <a:buNone/>
            </a:pPr>
            <a:r>
              <a:rPr lang="en-GB" dirty="0"/>
              <a:t>Recognition of an intangible asset</a:t>
            </a:r>
          </a:p>
          <a:p>
            <a:pPr marL="627063" lvl="1" indent="0">
              <a:spcBef>
                <a:spcPts val="800"/>
              </a:spcBef>
              <a:buNone/>
            </a:pPr>
            <a:r>
              <a:rPr lang="en-GB" dirty="0"/>
              <a:t>Measurement of an intangible asset</a:t>
            </a:r>
          </a:p>
          <a:p>
            <a:pPr marL="627063" lvl="1" indent="0">
              <a:spcBef>
                <a:spcPts val="800"/>
              </a:spcBef>
              <a:buNone/>
            </a:pPr>
            <a:r>
              <a:rPr lang="en-GB" dirty="0"/>
              <a:t>Presentation and disclosure of intangible items</a:t>
            </a:r>
            <a:endParaRPr lang="en-GB" sz="1800" dirty="0"/>
          </a:p>
        </p:txBody>
      </p:sp>
      <p:pic>
        <p:nvPicPr>
          <p:cNvPr id="44" name="Graphic 43" descr="Checkbox Checked with solid fill">
            <a:extLst>
              <a:ext uri="{FF2B5EF4-FFF2-40B4-BE49-F238E27FC236}">
                <a16:creationId xmlns:a16="http://schemas.microsoft.com/office/drawing/2014/main" id="{B41ACFBF-8002-1024-D0B6-672E55C9B2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430" y="4999139"/>
            <a:ext cx="516492" cy="516492"/>
          </a:xfrm>
          <a:prstGeom prst="rect">
            <a:avLst/>
          </a:prstGeom>
        </p:spPr>
      </p:pic>
      <p:sp>
        <p:nvSpPr>
          <p:cNvPr id="45" name="TextBox 44">
            <a:extLst>
              <a:ext uri="{FF2B5EF4-FFF2-40B4-BE49-F238E27FC236}">
                <a16:creationId xmlns:a16="http://schemas.microsoft.com/office/drawing/2014/main" id="{EDEFE66B-5B25-5C41-BABE-631C8AF3F9E3}"/>
              </a:ext>
            </a:extLst>
          </p:cNvPr>
          <p:cNvSpPr txBox="1"/>
          <p:nvPr/>
        </p:nvSpPr>
        <p:spPr>
          <a:xfrm>
            <a:off x="7861960" y="5579639"/>
            <a:ext cx="3294162"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Next milestone: </a:t>
            </a:r>
            <a:r>
              <a:rPr lang="en-GB" dirty="0">
                <a:latin typeface="Arial" panose="020B0604020202020204" pitchFamily="34" charset="0"/>
                <a:cs typeface="Arial" panose="020B0604020202020204" pitchFamily="34" charset="0"/>
              </a:rPr>
              <a:t>Update on research findings in Q1 2025</a:t>
            </a:r>
          </a:p>
        </p:txBody>
      </p:sp>
      <p:pic>
        <p:nvPicPr>
          <p:cNvPr id="46" name="Content Placeholder 4" descr="Daily calendar with solid fill">
            <a:extLst>
              <a:ext uri="{FF2B5EF4-FFF2-40B4-BE49-F238E27FC236}">
                <a16:creationId xmlns:a16="http://schemas.microsoft.com/office/drawing/2014/main" id="{FAEAC157-58AC-96F4-3EF7-3701031796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71986" y="5562714"/>
            <a:ext cx="689973" cy="689973"/>
          </a:xfrm>
          <a:prstGeom prst="rect">
            <a:avLst/>
          </a:prstGeom>
        </p:spPr>
      </p:pic>
      <p:pic>
        <p:nvPicPr>
          <p:cNvPr id="47" name="Graphic 46" descr="Checkbox Checked with solid fill">
            <a:extLst>
              <a:ext uri="{FF2B5EF4-FFF2-40B4-BE49-F238E27FC236}">
                <a16:creationId xmlns:a16="http://schemas.microsoft.com/office/drawing/2014/main" id="{A2C717D6-4ACA-B796-4D8F-D0C0456B71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9183" y="4615600"/>
            <a:ext cx="516492" cy="516492"/>
          </a:xfrm>
          <a:prstGeom prst="rect">
            <a:avLst/>
          </a:prstGeom>
        </p:spPr>
      </p:pic>
      <p:pic>
        <p:nvPicPr>
          <p:cNvPr id="48" name="Graphic 47" descr="Checkbox Checked with solid fill">
            <a:extLst>
              <a:ext uri="{FF2B5EF4-FFF2-40B4-BE49-F238E27FC236}">
                <a16:creationId xmlns:a16="http://schemas.microsoft.com/office/drawing/2014/main" id="{3987B0A6-2951-191D-0860-B7EBA4345F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430" y="5383660"/>
            <a:ext cx="516492" cy="516492"/>
          </a:xfrm>
          <a:prstGeom prst="rect">
            <a:avLst/>
          </a:prstGeom>
        </p:spPr>
      </p:pic>
      <p:pic>
        <p:nvPicPr>
          <p:cNvPr id="49" name="Graphic 48" descr="Checkbox Checked with solid fill">
            <a:extLst>
              <a:ext uri="{FF2B5EF4-FFF2-40B4-BE49-F238E27FC236}">
                <a16:creationId xmlns:a16="http://schemas.microsoft.com/office/drawing/2014/main" id="{B45CCF5F-3A29-F3EC-8009-F8CB61CA4E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4797" y="5765327"/>
            <a:ext cx="516492" cy="516492"/>
          </a:xfrm>
          <a:prstGeom prst="rect">
            <a:avLst/>
          </a:prstGeom>
        </p:spPr>
      </p:pic>
      <p:pic>
        <p:nvPicPr>
          <p:cNvPr id="50" name="Graphic 49" descr="Checkbox Checked with solid fill">
            <a:extLst>
              <a:ext uri="{FF2B5EF4-FFF2-40B4-BE49-F238E27FC236}">
                <a16:creationId xmlns:a16="http://schemas.microsoft.com/office/drawing/2014/main" id="{25E3E413-8B3E-13A7-C41A-2BD6144C6C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4798" y="6152703"/>
            <a:ext cx="516492" cy="516492"/>
          </a:xfrm>
          <a:prstGeom prst="rect">
            <a:avLst/>
          </a:prstGeom>
        </p:spPr>
      </p:pic>
      <p:sp>
        <p:nvSpPr>
          <p:cNvPr id="2" name="Rectangle 13">
            <a:extLst>
              <a:ext uri="{FF2B5EF4-FFF2-40B4-BE49-F238E27FC236}">
                <a16:creationId xmlns:a16="http://schemas.microsoft.com/office/drawing/2014/main" id="{1A111732-B5B2-07E2-1060-7A49F635759B}"/>
              </a:ext>
            </a:extLst>
          </p:cNvPr>
          <p:cNvSpPr/>
          <p:nvPr/>
        </p:nvSpPr>
        <p:spPr bwMode="auto">
          <a:xfrm>
            <a:off x="237463" y="2760227"/>
            <a:ext cx="295939" cy="308379"/>
          </a:xfrm>
          <a:prstGeom prst="rect">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5" name="Rectangle 4">
            <a:extLst>
              <a:ext uri="{FF2B5EF4-FFF2-40B4-BE49-F238E27FC236}">
                <a16:creationId xmlns:a16="http://schemas.microsoft.com/office/drawing/2014/main" id="{DBDA79C7-86A0-3159-F117-5154E4266B89}"/>
              </a:ext>
            </a:extLst>
          </p:cNvPr>
          <p:cNvSpPr/>
          <p:nvPr/>
        </p:nvSpPr>
        <p:spPr bwMode="auto">
          <a:xfrm>
            <a:off x="237463" y="3373682"/>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3</a:t>
            </a:r>
          </a:p>
        </p:txBody>
      </p:sp>
      <p:sp>
        <p:nvSpPr>
          <p:cNvPr id="6" name="Rectangle 30">
            <a:extLst>
              <a:ext uri="{FF2B5EF4-FFF2-40B4-BE49-F238E27FC236}">
                <a16:creationId xmlns:a16="http://schemas.microsoft.com/office/drawing/2014/main" id="{16C2EDF1-CA45-A5C1-BB4C-81CBC375E7CC}"/>
              </a:ext>
            </a:extLst>
          </p:cNvPr>
          <p:cNvSpPr/>
          <p:nvPr/>
        </p:nvSpPr>
        <p:spPr bwMode="auto">
          <a:xfrm>
            <a:off x="237462" y="2152186"/>
            <a:ext cx="295939" cy="308379"/>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1</a:t>
            </a:r>
          </a:p>
        </p:txBody>
      </p:sp>
      <p:sp>
        <p:nvSpPr>
          <p:cNvPr id="8" name="Rectangle 7">
            <a:extLst>
              <a:ext uri="{FF2B5EF4-FFF2-40B4-BE49-F238E27FC236}">
                <a16:creationId xmlns:a16="http://schemas.microsoft.com/office/drawing/2014/main" id="{2949CCB4-9B8C-136C-6C9F-0C207336F424}"/>
              </a:ext>
            </a:extLst>
          </p:cNvPr>
          <p:cNvSpPr/>
          <p:nvPr/>
        </p:nvSpPr>
        <p:spPr bwMode="auto">
          <a:xfrm>
            <a:off x="237461" y="398713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spTree>
    <p:extLst>
      <p:ext uri="{BB962C8B-B14F-4D97-AF65-F5344CB8AC3E}">
        <p14:creationId xmlns:p14="http://schemas.microsoft.com/office/powerpoint/2010/main" val="4490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241F-DBC8-649B-DB63-75D228AEFB6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E2C4DA3-9808-DD3A-49A4-B8D07290C638}"/>
              </a:ext>
            </a:extLst>
          </p:cNvPr>
          <p:cNvSpPr/>
          <p:nvPr/>
        </p:nvSpPr>
        <p:spPr>
          <a:xfrm>
            <a:off x="7202499" y="5556034"/>
            <a:ext cx="3953623"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3" name="Footer Placeholder 2">
            <a:extLst>
              <a:ext uri="{FF2B5EF4-FFF2-40B4-BE49-F238E27FC236}">
                <a16:creationId xmlns:a16="http://schemas.microsoft.com/office/drawing/2014/main" id="{6CF55CCA-AB0F-2317-413C-A05E8DE27CD0}"/>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13</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1CC5F90-58D8-824C-D423-BC6E32B64438}"/>
              </a:ext>
            </a:extLst>
          </p:cNvPr>
          <p:cNvSpPr>
            <a:spLocks noGrp="1"/>
          </p:cNvSpPr>
          <p:nvPr>
            <p:ph type="title"/>
          </p:nvPr>
        </p:nvSpPr>
        <p:spPr>
          <a:xfrm>
            <a:off x="923264" y="1311389"/>
            <a:ext cx="10166494" cy="521060"/>
          </a:xfrm>
        </p:spPr>
        <p:txBody>
          <a:bodyPr/>
          <a:lstStyle/>
          <a:p>
            <a:r>
              <a:rPr lang="en-GB" sz="2800" dirty="0"/>
              <a:t>New projects: Statement of Cash Flows and Related Matters</a:t>
            </a:r>
          </a:p>
        </p:txBody>
      </p:sp>
      <p:sp>
        <p:nvSpPr>
          <p:cNvPr id="8" name="Rectangle 7">
            <a:extLst>
              <a:ext uri="{FF2B5EF4-FFF2-40B4-BE49-F238E27FC236}">
                <a16:creationId xmlns:a16="http://schemas.microsoft.com/office/drawing/2014/main" id="{5BAD94C9-BB9A-BDFC-1F57-936872AE2E1C}"/>
              </a:ext>
            </a:extLst>
          </p:cNvPr>
          <p:cNvSpPr/>
          <p:nvPr/>
        </p:nvSpPr>
        <p:spPr>
          <a:xfrm>
            <a:off x="923264" y="599122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08AF187-E80F-5A12-9E39-ACBCCE4EB0D7}"/>
              </a:ext>
            </a:extLst>
          </p:cNvPr>
          <p:cNvSpPr/>
          <p:nvPr/>
        </p:nvSpPr>
        <p:spPr>
          <a:xfrm>
            <a:off x="7208378" y="3598429"/>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46585AB-06B5-B989-4745-B4D31E5FDACF}"/>
              </a:ext>
            </a:extLst>
          </p:cNvPr>
          <p:cNvSpPr/>
          <p:nvPr/>
        </p:nvSpPr>
        <p:spPr>
          <a:xfrm>
            <a:off x="7208378" y="2765178"/>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1">
            <a:extLst>
              <a:ext uri="{FF2B5EF4-FFF2-40B4-BE49-F238E27FC236}">
                <a16:creationId xmlns:a16="http://schemas.microsoft.com/office/drawing/2014/main" id="{AC54F9DB-F852-D964-4780-0288090FBDF6}"/>
              </a:ext>
            </a:extLst>
          </p:cNvPr>
          <p:cNvSpPr txBox="1">
            <a:spLocks/>
          </p:cNvSpPr>
          <p:nvPr/>
        </p:nvSpPr>
        <p:spPr>
          <a:xfrm>
            <a:off x="1195430" y="1989613"/>
            <a:ext cx="5627839" cy="105430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2"/>
                </a:solidFill>
              </a:rPr>
              <a:t>Project Objective</a:t>
            </a:r>
          </a:p>
          <a:p>
            <a:pPr marL="12700" lvl="1" indent="0">
              <a:spcBef>
                <a:spcPts val="600"/>
              </a:spcBef>
              <a:spcAft>
                <a:spcPts val="600"/>
              </a:spcAft>
              <a:buNone/>
            </a:pPr>
            <a:r>
              <a:rPr lang="en-GB" sz="1800" dirty="0"/>
              <a:t>Review IAS 7 </a:t>
            </a:r>
            <a:r>
              <a:rPr lang="en-GB" sz="1800" i="1" dirty="0"/>
              <a:t>Statements of Cash Flows </a:t>
            </a:r>
            <a:r>
              <a:rPr lang="en-GB" sz="1800" dirty="0"/>
              <a:t>in response to the Third Agenda Consultation</a:t>
            </a:r>
          </a:p>
        </p:txBody>
      </p:sp>
      <p:grpSp>
        <p:nvGrpSpPr>
          <p:cNvPr id="18" name="Group 17">
            <a:extLst>
              <a:ext uri="{FF2B5EF4-FFF2-40B4-BE49-F238E27FC236}">
                <a16:creationId xmlns:a16="http://schemas.microsoft.com/office/drawing/2014/main" id="{C42DB2AB-534A-203B-73BC-629E6CDD7D61}"/>
              </a:ext>
            </a:extLst>
          </p:cNvPr>
          <p:cNvGrpSpPr/>
          <p:nvPr/>
        </p:nvGrpSpPr>
        <p:grpSpPr>
          <a:xfrm>
            <a:off x="7226897" y="2871728"/>
            <a:ext cx="3805794" cy="561248"/>
            <a:chOff x="6703300" y="3110314"/>
            <a:chExt cx="4186373" cy="679109"/>
          </a:xfrm>
        </p:grpSpPr>
        <p:sp>
          <p:nvSpPr>
            <p:cNvPr id="19" name="Rectangle 18">
              <a:extLst>
                <a:ext uri="{FF2B5EF4-FFF2-40B4-BE49-F238E27FC236}">
                  <a16:creationId xmlns:a16="http://schemas.microsoft.com/office/drawing/2014/main" id="{05400FA6-A0FD-8470-2AF6-9EDF26621C8D}"/>
                </a:ext>
              </a:extLst>
            </p:cNvPr>
            <p:cNvSpPr/>
            <p:nvPr/>
          </p:nvSpPr>
          <p:spPr bwMode="auto">
            <a:xfrm>
              <a:off x="7529510" y="3110314"/>
              <a:ext cx="3360163"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ts val="600"/>
                </a:spcBef>
                <a:spcAft>
                  <a:spcPts val="600"/>
                </a:spcAft>
                <a:buSzPts val="1000"/>
                <a:tabLst>
                  <a:tab pos="457200" algn="l"/>
                </a:tabLst>
              </a:pPr>
              <a:r>
                <a:rPr lang="en-GB">
                  <a:solidFill>
                    <a:schemeClr val="accent2"/>
                  </a:solidFill>
                  <a:latin typeface="Arial"/>
                  <a:cs typeface="Arial"/>
                </a:rPr>
                <a:t>Comprehensive review of IAS 7</a:t>
              </a:r>
            </a:p>
          </p:txBody>
        </p:sp>
        <p:pic>
          <p:nvPicPr>
            <p:cNvPr id="20" name="Graphic 19" descr="Clipboard Checked with solid fill">
              <a:extLst>
                <a:ext uri="{FF2B5EF4-FFF2-40B4-BE49-F238E27FC236}">
                  <a16:creationId xmlns:a16="http://schemas.microsoft.com/office/drawing/2014/main" id="{14623BD1-F06D-A907-C741-EEA1D8B764F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03300" y="3154669"/>
              <a:ext cx="536726" cy="590398"/>
            </a:xfrm>
            <a:prstGeom prst="rect">
              <a:avLst/>
            </a:prstGeom>
          </p:spPr>
        </p:pic>
      </p:grpSp>
      <p:grpSp>
        <p:nvGrpSpPr>
          <p:cNvPr id="21" name="Group 20">
            <a:extLst>
              <a:ext uri="{FF2B5EF4-FFF2-40B4-BE49-F238E27FC236}">
                <a16:creationId xmlns:a16="http://schemas.microsoft.com/office/drawing/2014/main" id="{227C0C9D-C3E0-D065-1272-92C293ACD1A4}"/>
              </a:ext>
            </a:extLst>
          </p:cNvPr>
          <p:cNvGrpSpPr/>
          <p:nvPr/>
        </p:nvGrpSpPr>
        <p:grpSpPr>
          <a:xfrm>
            <a:off x="7227532" y="3726202"/>
            <a:ext cx="3743614" cy="487933"/>
            <a:chOff x="6707044" y="4153785"/>
            <a:chExt cx="4117975" cy="590398"/>
          </a:xfrm>
        </p:grpSpPr>
        <p:sp>
          <p:nvSpPr>
            <p:cNvPr id="22" name="TextBox 21">
              <a:extLst>
                <a:ext uri="{FF2B5EF4-FFF2-40B4-BE49-F238E27FC236}">
                  <a16:creationId xmlns:a16="http://schemas.microsoft.com/office/drawing/2014/main" id="{7711055F-A140-910B-28F1-54A934F4CDE6}"/>
                </a:ext>
              </a:extLst>
            </p:cNvPr>
            <p:cNvSpPr txBox="1"/>
            <p:nvPr/>
          </p:nvSpPr>
          <p:spPr>
            <a:xfrm>
              <a:off x="7529511" y="4203015"/>
              <a:ext cx="3295508" cy="446892"/>
            </a:xfrm>
            <a:prstGeom prst="rect">
              <a:avLst/>
            </a:prstGeom>
            <a:noFill/>
          </p:spPr>
          <p:txBody>
            <a:bodyPr wrap="square">
              <a:spAutoFit/>
            </a:bodyPr>
            <a:lstStyle/>
            <a:p>
              <a:pPr fontAlgn="base">
                <a:spcBef>
                  <a:spcPts val="600"/>
                </a:spcBef>
                <a:buSzPts val="1000"/>
                <a:tabLst>
                  <a:tab pos="457200" algn="l"/>
                </a:tabLst>
              </a:pPr>
              <a:r>
                <a:rPr lang="en-GB">
                  <a:solidFill>
                    <a:schemeClr val="accent2"/>
                  </a:solidFill>
                  <a:latin typeface="Arial" panose="020B0604020202020204" pitchFamily="34" charset="0"/>
                  <a:cs typeface="Arial" panose="020B0604020202020204" pitchFamily="34" charset="0"/>
                </a:rPr>
                <a:t>Targeted improvements</a:t>
              </a:r>
            </a:p>
          </p:txBody>
        </p:sp>
        <p:pic>
          <p:nvPicPr>
            <p:cNvPr id="23" name="Graphic 22" descr="Target with solid fill">
              <a:extLst>
                <a:ext uri="{FF2B5EF4-FFF2-40B4-BE49-F238E27FC236}">
                  <a16:creationId xmlns:a16="http://schemas.microsoft.com/office/drawing/2014/main" id="{DF571A4C-03C7-0385-DCF7-09EFF8C29B1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07044" y="4153785"/>
              <a:ext cx="536726" cy="590398"/>
            </a:xfrm>
            <a:prstGeom prst="rect">
              <a:avLst/>
            </a:prstGeom>
          </p:spPr>
        </p:pic>
      </p:grpSp>
      <p:sp>
        <p:nvSpPr>
          <p:cNvPr id="27" name="TextBox 26">
            <a:extLst>
              <a:ext uri="{FF2B5EF4-FFF2-40B4-BE49-F238E27FC236}">
                <a16:creationId xmlns:a16="http://schemas.microsoft.com/office/drawing/2014/main" id="{2F930168-3F51-203F-A34D-44CC75853CF7}"/>
              </a:ext>
            </a:extLst>
          </p:cNvPr>
          <p:cNvSpPr txBox="1"/>
          <p:nvPr/>
        </p:nvSpPr>
        <p:spPr>
          <a:xfrm>
            <a:off x="7202500" y="2027321"/>
            <a:ext cx="3887258" cy="400110"/>
          </a:xfrm>
          <a:prstGeom prst="rect">
            <a:avLst/>
          </a:prstGeom>
          <a:noFill/>
        </p:spPr>
        <p:txBody>
          <a:bodyPr wrap="square" lIns="0">
            <a:spAutoFit/>
          </a:bodyPr>
          <a:lstStyle/>
          <a:p>
            <a:pPr fontAlgn="base">
              <a:spcBef>
                <a:spcPts val="600"/>
              </a:spcBef>
              <a:spcAft>
                <a:spcPts val="600"/>
              </a:spcAft>
              <a:buSzPts val="1000"/>
              <a:tabLst>
                <a:tab pos="457200" algn="l"/>
              </a:tabLst>
            </a:pPr>
            <a:r>
              <a:rPr lang="en-GB" sz="2000" b="1" dirty="0">
                <a:solidFill>
                  <a:schemeClr val="accent2"/>
                </a:solidFill>
                <a:latin typeface="Arial" panose="020B0604020202020204" pitchFamily="34" charset="0"/>
                <a:cs typeface="Arial" panose="020B0604020202020204" pitchFamily="34" charset="0"/>
              </a:rPr>
              <a:t>Possible project approaches</a:t>
            </a:r>
          </a:p>
        </p:txBody>
      </p:sp>
      <p:sp>
        <p:nvSpPr>
          <p:cNvPr id="28" name="Text Placeholder 21">
            <a:extLst>
              <a:ext uri="{FF2B5EF4-FFF2-40B4-BE49-F238E27FC236}">
                <a16:creationId xmlns:a16="http://schemas.microsoft.com/office/drawing/2014/main" id="{EACE8E37-7FF0-0A7A-DEA3-D637DA168A96}"/>
              </a:ext>
            </a:extLst>
          </p:cNvPr>
          <p:cNvSpPr txBox="1">
            <a:spLocks/>
          </p:cNvSpPr>
          <p:nvPr/>
        </p:nvSpPr>
        <p:spPr>
          <a:xfrm>
            <a:off x="1268352" y="3330081"/>
            <a:ext cx="5376997" cy="3740570"/>
          </a:xfrm>
          <a:prstGeom prst="rect">
            <a:avLst/>
          </a:prstGeom>
        </p:spPr>
        <p:txBody>
          <a:bodyPr vert="horz" wrap="square" lIns="0" tIns="0" rIns="0" bIns="0" numCol="1" spcCol="540000" rtlCol="0">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a:solidFill>
                  <a:schemeClr val="accent2"/>
                </a:solidFill>
              </a:rPr>
              <a:t>Potential topics to explore</a:t>
            </a:r>
          </a:p>
          <a:p>
            <a:pPr marL="542925" lvl="1" indent="0">
              <a:spcBef>
                <a:spcPts val="600"/>
              </a:spcBef>
              <a:buNone/>
            </a:pPr>
            <a:r>
              <a:rPr lang="en-GB"/>
              <a:t>C</a:t>
            </a:r>
            <a:r>
              <a:rPr lang="en-GB" sz="1800"/>
              <a:t>lassifying cash flows into categories</a:t>
            </a:r>
          </a:p>
          <a:p>
            <a:pPr marL="542925" lvl="1" indent="0">
              <a:spcBef>
                <a:spcPts val="600"/>
              </a:spcBef>
              <a:buNone/>
            </a:pPr>
            <a:r>
              <a:rPr lang="en-GB"/>
              <a:t>D</a:t>
            </a:r>
            <a:r>
              <a:rPr lang="en-GB" sz="1800"/>
              <a:t>isaggregation of cash flow information</a:t>
            </a:r>
          </a:p>
          <a:p>
            <a:pPr marL="542925" lvl="1" indent="0">
              <a:spcBef>
                <a:spcPts val="600"/>
              </a:spcBef>
              <a:buNone/>
            </a:pPr>
            <a:r>
              <a:rPr lang="en-GB" sz="1800"/>
              <a:t>Definition of cash and cash equivalents</a:t>
            </a:r>
          </a:p>
          <a:p>
            <a:pPr marL="542925" lvl="1" indent="0">
              <a:spcBef>
                <a:spcPts val="600"/>
              </a:spcBef>
              <a:buNone/>
            </a:pPr>
            <a:r>
              <a:rPr lang="en-GB"/>
              <a:t>U</a:t>
            </a:r>
            <a:r>
              <a:rPr lang="en-GB" sz="1800"/>
              <a:t>se of the direct method</a:t>
            </a:r>
          </a:p>
          <a:p>
            <a:pPr marL="542925" lvl="1" indent="0">
              <a:spcBef>
                <a:spcPts val="600"/>
              </a:spcBef>
              <a:buNone/>
            </a:pPr>
            <a:r>
              <a:rPr lang="en-GB" sz="1800"/>
              <a:t>Requirements for the statement of cash flows for financial institutions</a:t>
            </a:r>
          </a:p>
          <a:p>
            <a:pPr marL="542925" lvl="1" indent="0">
              <a:spcBef>
                <a:spcPts val="600"/>
              </a:spcBef>
              <a:buNone/>
            </a:pPr>
            <a:r>
              <a:rPr lang="en-GB"/>
              <a:t>P</a:t>
            </a:r>
            <a:r>
              <a:rPr lang="en-GB" sz="1800"/>
              <a:t>resentation or disclosure requirements for additional information about the non-cash effects of some transactions</a:t>
            </a:r>
          </a:p>
        </p:txBody>
      </p:sp>
      <p:pic>
        <p:nvPicPr>
          <p:cNvPr id="29" name="Graphic 28" descr="Checkbox Checked with solid fill">
            <a:extLst>
              <a:ext uri="{FF2B5EF4-FFF2-40B4-BE49-F238E27FC236}">
                <a16:creationId xmlns:a16="http://schemas.microsoft.com/office/drawing/2014/main" id="{159E50B1-5B22-5592-5766-EA4167F10D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5430" y="3967770"/>
            <a:ext cx="516492" cy="516492"/>
          </a:xfrm>
          <a:prstGeom prst="rect">
            <a:avLst/>
          </a:prstGeom>
        </p:spPr>
      </p:pic>
      <p:pic>
        <p:nvPicPr>
          <p:cNvPr id="33" name="Content Placeholder 4" descr="Daily calendar with solid fill">
            <a:extLst>
              <a:ext uri="{FF2B5EF4-FFF2-40B4-BE49-F238E27FC236}">
                <a16:creationId xmlns:a16="http://schemas.microsoft.com/office/drawing/2014/main" id="{B8CBFC39-A9A7-4069-F756-3B277ADE83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71986" y="5562714"/>
            <a:ext cx="689973" cy="689973"/>
          </a:xfrm>
          <a:prstGeom prst="rect">
            <a:avLst/>
          </a:prstGeom>
        </p:spPr>
      </p:pic>
      <p:pic>
        <p:nvPicPr>
          <p:cNvPr id="2" name="Graphic 1" descr="Checkbox Checked with solid fill">
            <a:extLst>
              <a:ext uri="{FF2B5EF4-FFF2-40B4-BE49-F238E27FC236}">
                <a16:creationId xmlns:a16="http://schemas.microsoft.com/office/drawing/2014/main" id="{719F236C-4FA3-122C-12D4-B01E884773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9183" y="3584231"/>
            <a:ext cx="516492" cy="516492"/>
          </a:xfrm>
          <a:prstGeom prst="rect">
            <a:avLst/>
          </a:prstGeom>
        </p:spPr>
      </p:pic>
      <p:pic>
        <p:nvPicPr>
          <p:cNvPr id="5" name="Graphic 4" descr="Checkbox Checked with solid fill">
            <a:extLst>
              <a:ext uri="{FF2B5EF4-FFF2-40B4-BE49-F238E27FC236}">
                <a16:creationId xmlns:a16="http://schemas.microsoft.com/office/drawing/2014/main" id="{62DBF37B-2E0F-458E-EE71-BC0895F43F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5430" y="4352291"/>
            <a:ext cx="516492" cy="516492"/>
          </a:xfrm>
          <a:prstGeom prst="rect">
            <a:avLst/>
          </a:prstGeom>
        </p:spPr>
      </p:pic>
      <p:pic>
        <p:nvPicPr>
          <p:cNvPr id="13" name="Graphic 12" descr="Checkbox Checked with solid fill">
            <a:extLst>
              <a:ext uri="{FF2B5EF4-FFF2-40B4-BE49-F238E27FC236}">
                <a16:creationId xmlns:a16="http://schemas.microsoft.com/office/drawing/2014/main" id="{4F74B14D-88EC-B464-CA56-78AEF8051C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4797" y="4733958"/>
            <a:ext cx="516492" cy="516492"/>
          </a:xfrm>
          <a:prstGeom prst="rect">
            <a:avLst/>
          </a:prstGeom>
        </p:spPr>
      </p:pic>
      <p:pic>
        <p:nvPicPr>
          <p:cNvPr id="14" name="Graphic 13" descr="Checkbox Checked with solid fill">
            <a:extLst>
              <a:ext uri="{FF2B5EF4-FFF2-40B4-BE49-F238E27FC236}">
                <a16:creationId xmlns:a16="http://schemas.microsoft.com/office/drawing/2014/main" id="{4CF8A5E0-CC5A-8BE3-0A61-5062B9CF78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4798" y="5142600"/>
            <a:ext cx="516492" cy="516492"/>
          </a:xfrm>
          <a:prstGeom prst="rect">
            <a:avLst/>
          </a:prstGeom>
        </p:spPr>
      </p:pic>
      <p:pic>
        <p:nvPicPr>
          <p:cNvPr id="30" name="Graphic 29" descr="Checkbox Checked with solid fill">
            <a:extLst>
              <a:ext uri="{FF2B5EF4-FFF2-40B4-BE49-F238E27FC236}">
                <a16:creationId xmlns:a16="http://schemas.microsoft.com/office/drawing/2014/main" id="{4AB7ADFA-0F02-3465-1251-E39C1C9BEE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4797" y="5669270"/>
            <a:ext cx="516492" cy="516492"/>
          </a:xfrm>
          <a:prstGeom prst="rect">
            <a:avLst/>
          </a:prstGeom>
        </p:spPr>
      </p:pic>
      <p:sp>
        <p:nvSpPr>
          <p:cNvPr id="7" name="TextBox 6">
            <a:extLst>
              <a:ext uri="{FF2B5EF4-FFF2-40B4-BE49-F238E27FC236}">
                <a16:creationId xmlns:a16="http://schemas.microsoft.com/office/drawing/2014/main" id="{CDEC2002-180C-2C81-F56F-9E297D236AF4}"/>
              </a:ext>
            </a:extLst>
          </p:cNvPr>
          <p:cNvSpPr txBox="1"/>
          <p:nvPr/>
        </p:nvSpPr>
        <p:spPr>
          <a:xfrm>
            <a:off x="7861960" y="5579639"/>
            <a:ext cx="3294162"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Next milestone: </a:t>
            </a:r>
            <a:r>
              <a:rPr lang="en-GB" dirty="0">
                <a:latin typeface="Arial" panose="020B0604020202020204" pitchFamily="34" charset="0"/>
                <a:cs typeface="Arial" panose="020B0604020202020204" pitchFamily="34" charset="0"/>
              </a:rPr>
              <a:t>Review initial research in February 2025</a:t>
            </a:r>
          </a:p>
        </p:txBody>
      </p:sp>
      <p:sp>
        <p:nvSpPr>
          <p:cNvPr id="15" name="Rectangle 13">
            <a:extLst>
              <a:ext uri="{FF2B5EF4-FFF2-40B4-BE49-F238E27FC236}">
                <a16:creationId xmlns:a16="http://schemas.microsoft.com/office/drawing/2014/main" id="{C36F3964-1B25-1A64-DD00-09A2EEAB2C68}"/>
              </a:ext>
            </a:extLst>
          </p:cNvPr>
          <p:cNvSpPr/>
          <p:nvPr/>
        </p:nvSpPr>
        <p:spPr bwMode="auto">
          <a:xfrm>
            <a:off x="237463" y="2760227"/>
            <a:ext cx="295939" cy="308379"/>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24" name="Rectangle 23">
            <a:extLst>
              <a:ext uri="{FF2B5EF4-FFF2-40B4-BE49-F238E27FC236}">
                <a16:creationId xmlns:a16="http://schemas.microsoft.com/office/drawing/2014/main" id="{B350A9E0-9A6D-8D44-2CC8-4A9BFDE87497}"/>
              </a:ext>
            </a:extLst>
          </p:cNvPr>
          <p:cNvSpPr/>
          <p:nvPr/>
        </p:nvSpPr>
        <p:spPr bwMode="auto">
          <a:xfrm>
            <a:off x="237463" y="3373682"/>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3</a:t>
            </a:r>
          </a:p>
        </p:txBody>
      </p:sp>
      <p:sp>
        <p:nvSpPr>
          <p:cNvPr id="25" name="Rectangle 30">
            <a:extLst>
              <a:ext uri="{FF2B5EF4-FFF2-40B4-BE49-F238E27FC236}">
                <a16:creationId xmlns:a16="http://schemas.microsoft.com/office/drawing/2014/main" id="{CBBEC9A7-FE22-44EE-C0F1-4A19473454EE}"/>
              </a:ext>
            </a:extLst>
          </p:cNvPr>
          <p:cNvSpPr/>
          <p:nvPr/>
        </p:nvSpPr>
        <p:spPr bwMode="auto">
          <a:xfrm>
            <a:off x="237462" y="2152186"/>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1</a:t>
            </a:r>
          </a:p>
        </p:txBody>
      </p:sp>
      <p:sp>
        <p:nvSpPr>
          <p:cNvPr id="26" name="Rectangle 25">
            <a:extLst>
              <a:ext uri="{FF2B5EF4-FFF2-40B4-BE49-F238E27FC236}">
                <a16:creationId xmlns:a16="http://schemas.microsoft.com/office/drawing/2014/main" id="{2B7FA708-CA7D-1DAE-755E-27F632B3928F}"/>
              </a:ext>
            </a:extLst>
          </p:cNvPr>
          <p:cNvSpPr/>
          <p:nvPr/>
        </p:nvSpPr>
        <p:spPr bwMode="auto">
          <a:xfrm>
            <a:off x="237461" y="398713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spTree>
    <p:extLst>
      <p:ext uri="{BB962C8B-B14F-4D97-AF65-F5344CB8AC3E}">
        <p14:creationId xmlns:p14="http://schemas.microsoft.com/office/powerpoint/2010/main" val="20019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226A16-59A4-C02C-4D28-EC56CD1EB68E}"/>
              </a:ext>
            </a:extLst>
          </p:cNvPr>
          <p:cNvSpPr/>
          <p:nvPr/>
        </p:nvSpPr>
        <p:spPr>
          <a:xfrm>
            <a:off x="7202499" y="5556034"/>
            <a:ext cx="3953623"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3" name="Footer Placeholder 2">
            <a:extLst>
              <a:ext uri="{FF2B5EF4-FFF2-40B4-BE49-F238E27FC236}">
                <a16:creationId xmlns:a16="http://schemas.microsoft.com/office/drawing/2014/main" id="{5C9A4727-4E00-1E08-B23A-BF233D0B6CE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14</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0A5CD90-4586-0E6B-9F50-AA22C982521A}"/>
              </a:ext>
            </a:extLst>
          </p:cNvPr>
          <p:cNvSpPr>
            <a:spLocks noGrp="1"/>
          </p:cNvSpPr>
          <p:nvPr>
            <p:ph type="title"/>
          </p:nvPr>
        </p:nvSpPr>
        <p:spPr>
          <a:xfrm>
            <a:off x="923264" y="1311389"/>
            <a:ext cx="10166494" cy="521060"/>
          </a:xfrm>
        </p:spPr>
        <p:txBody>
          <a:bodyPr/>
          <a:lstStyle/>
          <a:p>
            <a:r>
              <a:rPr lang="en-GB" sz="2800" dirty="0"/>
              <a:t>New projects: </a:t>
            </a:r>
            <a:r>
              <a:rPr lang="en-GB" sz="2800"/>
              <a:t>Amortised Cost Measurement</a:t>
            </a:r>
          </a:p>
        </p:txBody>
      </p:sp>
      <p:sp>
        <p:nvSpPr>
          <p:cNvPr id="8" name="Rectangle 7">
            <a:extLst>
              <a:ext uri="{FF2B5EF4-FFF2-40B4-BE49-F238E27FC236}">
                <a16:creationId xmlns:a16="http://schemas.microsoft.com/office/drawing/2014/main" id="{9796A590-3BE1-F138-4792-EC35BC86B6C2}"/>
              </a:ext>
            </a:extLst>
          </p:cNvPr>
          <p:cNvSpPr/>
          <p:nvPr/>
        </p:nvSpPr>
        <p:spPr>
          <a:xfrm>
            <a:off x="923264" y="599122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E446984-D310-7143-2627-ED467D5369E4}"/>
              </a:ext>
            </a:extLst>
          </p:cNvPr>
          <p:cNvSpPr/>
          <p:nvPr/>
        </p:nvSpPr>
        <p:spPr>
          <a:xfrm>
            <a:off x="7208378" y="4461040"/>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B8EAB33-5C70-909C-8F5E-4DD8D023395C}"/>
              </a:ext>
            </a:extLst>
          </p:cNvPr>
          <p:cNvSpPr/>
          <p:nvPr/>
        </p:nvSpPr>
        <p:spPr>
          <a:xfrm>
            <a:off x="7208378" y="3627790"/>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1C7C162-7456-117C-325B-3F2CB5123757}"/>
              </a:ext>
            </a:extLst>
          </p:cNvPr>
          <p:cNvSpPr/>
          <p:nvPr/>
        </p:nvSpPr>
        <p:spPr>
          <a:xfrm>
            <a:off x="7208378" y="2804064"/>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1">
            <a:extLst>
              <a:ext uri="{FF2B5EF4-FFF2-40B4-BE49-F238E27FC236}">
                <a16:creationId xmlns:a16="http://schemas.microsoft.com/office/drawing/2014/main" id="{65E90B04-D1E5-DB25-79D6-D24733A22DFE}"/>
              </a:ext>
            </a:extLst>
          </p:cNvPr>
          <p:cNvSpPr txBox="1">
            <a:spLocks/>
          </p:cNvSpPr>
          <p:nvPr/>
        </p:nvSpPr>
        <p:spPr>
          <a:xfrm>
            <a:off x="1184797" y="1963956"/>
            <a:ext cx="5627839" cy="315868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2"/>
                </a:solidFill>
              </a:rPr>
              <a:t>Project Objectives</a:t>
            </a:r>
          </a:p>
          <a:p>
            <a:pPr marL="355600" lvl="1" indent="-342900">
              <a:spcBef>
                <a:spcPts val="600"/>
              </a:spcBef>
              <a:spcAft>
                <a:spcPts val="600"/>
              </a:spcAft>
            </a:pPr>
            <a:r>
              <a:rPr lang="en-GB" sz="1800" dirty="0"/>
              <a:t>Address </a:t>
            </a:r>
            <a:r>
              <a:rPr lang="en-GB" sz="1800" b="1" dirty="0"/>
              <a:t>widespread application matters </a:t>
            </a:r>
            <a:r>
              <a:rPr lang="en-GB" sz="1800" dirty="0"/>
              <a:t>arising from amortised cost measurement requirements of IFRS 9</a:t>
            </a:r>
          </a:p>
          <a:p>
            <a:pPr marL="355600" lvl="1" indent="-342900">
              <a:spcBef>
                <a:spcPts val="600"/>
              </a:spcBef>
              <a:spcAft>
                <a:spcPts val="600"/>
              </a:spcAft>
            </a:pPr>
            <a:r>
              <a:rPr lang="en-GB" sz="1800" dirty="0"/>
              <a:t>Clarify the underlying principles in IFRS 9 or develop new principles and add accompanying application guidance</a:t>
            </a:r>
          </a:p>
          <a:p>
            <a:pPr marL="355600" lvl="1" indent="-342900">
              <a:spcBef>
                <a:spcPts val="600"/>
              </a:spcBef>
              <a:spcAft>
                <a:spcPts val="600"/>
              </a:spcAft>
            </a:pPr>
            <a:r>
              <a:rPr lang="en-GB" sz="1800" dirty="0"/>
              <a:t>Make </a:t>
            </a:r>
            <a:r>
              <a:rPr lang="en-GB" sz="1800" b="1" dirty="0"/>
              <a:t>specific improvements </a:t>
            </a:r>
            <a:r>
              <a:rPr lang="en-GB" sz="1800" dirty="0"/>
              <a:t>in information about financial instruments measured at amortised cost</a:t>
            </a:r>
          </a:p>
        </p:txBody>
      </p:sp>
      <p:grpSp>
        <p:nvGrpSpPr>
          <p:cNvPr id="18" name="Group 17">
            <a:extLst>
              <a:ext uri="{FF2B5EF4-FFF2-40B4-BE49-F238E27FC236}">
                <a16:creationId xmlns:a16="http://schemas.microsoft.com/office/drawing/2014/main" id="{9CB91666-E67F-DD6C-587C-DA04DA0678A5}"/>
              </a:ext>
            </a:extLst>
          </p:cNvPr>
          <p:cNvGrpSpPr/>
          <p:nvPr/>
        </p:nvGrpSpPr>
        <p:grpSpPr>
          <a:xfrm>
            <a:off x="7202500" y="2910614"/>
            <a:ext cx="3830190" cy="561248"/>
            <a:chOff x="6676464" y="3110314"/>
            <a:chExt cx="4213209" cy="679109"/>
          </a:xfrm>
        </p:grpSpPr>
        <p:sp>
          <p:nvSpPr>
            <p:cNvPr id="19" name="Rectangle 18">
              <a:extLst>
                <a:ext uri="{FF2B5EF4-FFF2-40B4-BE49-F238E27FC236}">
                  <a16:creationId xmlns:a16="http://schemas.microsoft.com/office/drawing/2014/main" id="{58AF45CF-8769-9722-1B8A-19829CA9374A}"/>
                </a:ext>
              </a:extLst>
            </p:cNvPr>
            <p:cNvSpPr/>
            <p:nvPr/>
          </p:nvSpPr>
          <p:spPr bwMode="auto">
            <a:xfrm>
              <a:off x="7529510" y="3110314"/>
              <a:ext cx="3360163"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ts val="600"/>
                </a:spcBef>
                <a:spcAft>
                  <a:spcPts val="600"/>
                </a:spcAft>
                <a:buSzPts val="1000"/>
                <a:tabLst>
                  <a:tab pos="457200" algn="l"/>
                </a:tabLst>
              </a:pPr>
              <a:r>
                <a:rPr lang="en-GB">
                  <a:solidFill>
                    <a:schemeClr val="accent2"/>
                  </a:solidFill>
                  <a:latin typeface="Arial"/>
                  <a:cs typeface="Arial"/>
                </a:rPr>
                <a:t>Mechanics of effective interest method</a:t>
              </a:r>
            </a:p>
            <a:p>
              <a:pPr fontAlgn="base">
                <a:spcBef>
                  <a:spcPts val="600"/>
                </a:spcBef>
                <a:spcAft>
                  <a:spcPts val="600"/>
                </a:spcAft>
                <a:buSzPts val="1000"/>
                <a:tabLst>
                  <a:tab pos="457200" algn="l"/>
                </a:tabLst>
              </a:pPr>
              <a:endParaRPr lang="en-GB">
                <a:solidFill>
                  <a:schemeClr val="accent2"/>
                </a:solidFill>
                <a:latin typeface="Arial" panose="020B0604020202020204" pitchFamily="34" charset="0"/>
                <a:cs typeface="Arial" panose="020B0604020202020204" pitchFamily="34" charset="0"/>
              </a:endParaRPr>
            </a:p>
          </p:txBody>
        </p:sp>
        <p:pic>
          <p:nvPicPr>
            <p:cNvPr id="20" name="Graphic 19" descr="Mortgage with solid fill">
              <a:extLst>
                <a:ext uri="{FF2B5EF4-FFF2-40B4-BE49-F238E27FC236}">
                  <a16:creationId xmlns:a16="http://schemas.microsoft.com/office/drawing/2014/main" id="{4A3C5E76-E891-AB6D-6C59-31C57985BA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76464" y="3154669"/>
              <a:ext cx="590398" cy="590398"/>
            </a:xfrm>
            <a:prstGeom prst="rect">
              <a:avLst/>
            </a:prstGeom>
          </p:spPr>
        </p:pic>
      </p:grpSp>
      <p:grpSp>
        <p:nvGrpSpPr>
          <p:cNvPr id="21" name="Group 20">
            <a:extLst>
              <a:ext uri="{FF2B5EF4-FFF2-40B4-BE49-F238E27FC236}">
                <a16:creationId xmlns:a16="http://schemas.microsoft.com/office/drawing/2014/main" id="{1307CEE9-10B1-1CA9-2A47-6E29D0494B59}"/>
              </a:ext>
            </a:extLst>
          </p:cNvPr>
          <p:cNvGrpSpPr/>
          <p:nvPr/>
        </p:nvGrpSpPr>
        <p:grpSpPr>
          <a:xfrm>
            <a:off x="7203135" y="3741970"/>
            <a:ext cx="3768010" cy="534158"/>
            <a:chOff x="6680208" y="4125819"/>
            <a:chExt cx="4144811" cy="646331"/>
          </a:xfrm>
        </p:grpSpPr>
        <p:sp>
          <p:nvSpPr>
            <p:cNvPr id="22" name="TextBox 21">
              <a:extLst>
                <a:ext uri="{FF2B5EF4-FFF2-40B4-BE49-F238E27FC236}">
                  <a16:creationId xmlns:a16="http://schemas.microsoft.com/office/drawing/2014/main" id="{B5E167DE-994F-70D4-1616-8D2EA57A420F}"/>
                </a:ext>
              </a:extLst>
            </p:cNvPr>
            <p:cNvSpPr txBox="1"/>
            <p:nvPr/>
          </p:nvSpPr>
          <p:spPr>
            <a:xfrm>
              <a:off x="7529511" y="4125819"/>
              <a:ext cx="3295508" cy="646331"/>
            </a:xfrm>
            <a:prstGeom prst="rect">
              <a:avLst/>
            </a:prstGeom>
            <a:noFill/>
          </p:spPr>
          <p:txBody>
            <a:bodyPr wrap="square">
              <a:spAutoFit/>
            </a:bodyPr>
            <a:lstStyle/>
            <a:p>
              <a:pPr fontAlgn="base">
                <a:spcBef>
                  <a:spcPts val="600"/>
                </a:spcBef>
                <a:buSzPts val="1000"/>
                <a:tabLst>
                  <a:tab pos="457200" algn="l"/>
                </a:tabLst>
              </a:pPr>
              <a:r>
                <a:rPr lang="en-GB">
                  <a:solidFill>
                    <a:schemeClr val="accent2"/>
                  </a:solidFill>
                  <a:latin typeface="Arial" panose="020B0604020202020204" pitchFamily="34" charset="0"/>
                  <a:cs typeface="Arial" panose="020B0604020202020204" pitchFamily="34" charset="0"/>
                </a:rPr>
                <a:t>Modification, derecognition, write-off</a:t>
              </a:r>
            </a:p>
          </p:txBody>
        </p:sp>
        <p:pic>
          <p:nvPicPr>
            <p:cNvPr id="23" name="Graphic 22" descr="Contract with solid fill">
              <a:extLst>
                <a:ext uri="{FF2B5EF4-FFF2-40B4-BE49-F238E27FC236}">
                  <a16:creationId xmlns:a16="http://schemas.microsoft.com/office/drawing/2014/main" id="{FBC91019-36A8-3558-0BB6-858A2D2EA22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80208" y="4153785"/>
              <a:ext cx="590398" cy="590398"/>
            </a:xfrm>
            <a:prstGeom prst="rect">
              <a:avLst/>
            </a:prstGeom>
          </p:spPr>
        </p:pic>
      </p:grpSp>
      <p:grpSp>
        <p:nvGrpSpPr>
          <p:cNvPr id="24" name="Group 23">
            <a:extLst>
              <a:ext uri="{FF2B5EF4-FFF2-40B4-BE49-F238E27FC236}">
                <a16:creationId xmlns:a16="http://schemas.microsoft.com/office/drawing/2014/main" id="{8A4FEF3C-6A3E-9E7A-ECAA-8150D5D50E0A}"/>
              </a:ext>
            </a:extLst>
          </p:cNvPr>
          <p:cNvGrpSpPr/>
          <p:nvPr/>
        </p:nvGrpSpPr>
        <p:grpSpPr>
          <a:xfrm>
            <a:off x="7203135" y="4574515"/>
            <a:ext cx="3768010" cy="561248"/>
            <a:chOff x="6680208" y="5472910"/>
            <a:chExt cx="4144811" cy="679109"/>
          </a:xfrm>
        </p:grpSpPr>
        <p:sp>
          <p:nvSpPr>
            <p:cNvPr id="25" name="Rectangle 24">
              <a:extLst>
                <a:ext uri="{FF2B5EF4-FFF2-40B4-BE49-F238E27FC236}">
                  <a16:creationId xmlns:a16="http://schemas.microsoft.com/office/drawing/2014/main" id="{0002C010-318F-CF5F-365A-51AC3C0838BD}"/>
                </a:ext>
              </a:extLst>
            </p:cNvPr>
            <p:cNvSpPr/>
            <p:nvPr/>
          </p:nvSpPr>
          <p:spPr bwMode="auto">
            <a:xfrm>
              <a:off x="7529510" y="5472910"/>
              <a:ext cx="3295509"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Aft>
                  <a:spcPts val="600"/>
                </a:spcAft>
                <a:buClr>
                  <a:schemeClr val="tx1"/>
                </a:buClr>
                <a:buSzPts val="1000"/>
                <a:tabLst>
                  <a:tab pos="457200" algn="l"/>
                </a:tabLst>
              </a:pPr>
              <a:r>
                <a:rPr lang="en-GB">
                  <a:solidFill>
                    <a:schemeClr val="accent2"/>
                  </a:solidFill>
                  <a:latin typeface="Arial" panose="020B0604020202020204" pitchFamily="34" charset="0"/>
                  <a:cs typeface="Arial" panose="020B0604020202020204" pitchFamily="34" charset="0"/>
                </a:rPr>
                <a:t>Interaction with impairment</a:t>
              </a:r>
            </a:p>
          </p:txBody>
        </p:sp>
        <p:pic>
          <p:nvPicPr>
            <p:cNvPr id="26" name="Graphic 25" descr="Connected with solid fill">
              <a:extLst>
                <a:ext uri="{FF2B5EF4-FFF2-40B4-BE49-F238E27FC236}">
                  <a16:creationId xmlns:a16="http://schemas.microsoft.com/office/drawing/2014/main" id="{4EAA855D-8635-E2C6-B7C3-62F8CB0D86E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680208" y="5517265"/>
              <a:ext cx="590398" cy="590398"/>
            </a:xfrm>
            <a:prstGeom prst="rect">
              <a:avLst/>
            </a:prstGeom>
          </p:spPr>
        </p:pic>
      </p:grpSp>
      <p:sp>
        <p:nvSpPr>
          <p:cNvPr id="27" name="TextBox 26">
            <a:extLst>
              <a:ext uri="{FF2B5EF4-FFF2-40B4-BE49-F238E27FC236}">
                <a16:creationId xmlns:a16="http://schemas.microsoft.com/office/drawing/2014/main" id="{6DDCECBC-0DA5-0575-4E17-20C03D03CDCA}"/>
              </a:ext>
            </a:extLst>
          </p:cNvPr>
          <p:cNvSpPr txBox="1"/>
          <p:nvPr/>
        </p:nvSpPr>
        <p:spPr>
          <a:xfrm>
            <a:off x="7202500" y="1946749"/>
            <a:ext cx="4618023" cy="707886"/>
          </a:xfrm>
          <a:prstGeom prst="rect">
            <a:avLst/>
          </a:prstGeom>
          <a:noFill/>
        </p:spPr>
        <p:txBody>
          <a:bodyPr wrap="square" lIns="0">
            <a:spAutoFit/>
          </a:bodyPr>
          <a:lstStyle/>
          <a:p>
            <a:pPr fontAlgn="base">
              <a:spcBef>
                <a:spcPts val="600"/>
              </a:spcBef>
              <a:spcAft>
                <a:spcPts val="600"/>
              </a:spcAft>
              <a:buSzPts val="1000"/>
              <a:tabLst>
                <a:tab pos="457200" algn="l"/>
              </a:tabLst>
            </a:pPr>
            <a:r>
              <a:rPr lang="en-GB" sz="2000" b="1" dirty="0">
                <a:solidFill>
                  <a:schemeClr val="accent2"/>
                </a:solidFill>
                <a:latin typeface="Arial" panose="020B0604020202020204" pitchFamily="34" charset="0"/>
                <a:cs typeface="Arial" panose="020B0604020202020204" pitchFamily="34" charset="0"/>
              </a:rPr>
              <a:t>Targeted improvements on the following areas:</a:t>
            </a:r>
          </a:p>
        </p:txBody>
      </p:sp>
      <p:sp>
        <p:nvSpPr>
          <p:cNvPr id="28" name="Text Placeholder 21">
            <a:extLst>
              <a:ext uri="{FF2B5EF4-FFF2-40B4-BE49-F238E27FC236}">
                <a16:creationId xmlns:a16="http://schemas.microsoft.com/office/drawing/2014/main" id="{610D846A-FCB8-FEB7-8D29-E7D01C00091F}"/>
              </a:ext>
            </a:extLst>
          </p:cNvPr>
          <p:cNvSpPr txBox="1">
            <a:spLocks/>
          </p:cNvSpPr>
          <p:nvPr/>
        </p:nvSpPr>
        <p:spPr>
          <a:xfrm>
            <a:off x="1307767" y="5353010"/>
            <a:ext cx="5511943" cy="1960180"/>
          </a:xfrm>
          <a:prstGeom prst="rect">
            <a:avLst/>
          </a:prstGeom>
        </p:spPr>
        <p:txBody>
          <a:bodyPr vert="horz" wrap="square" lIns="0" tIns="0" rIns="0" bIns="0" numCol="1" spcCol="540000" rtlCol="0">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accent2"/>
                </a:solidFill>
              </a:rPr>
              <a:t>Project Approach</a:t>
            </a:r>
          </a:p>
          <a:p>
            <a:pPr marL="627063" lvl="1" indent="0">
              <a:buNone/>
            </a:pPr>
            <a:r>
              <a:rPr lang="en-GB" b="1" dirty="0"/>
              <a:t>Targeted improvements </a:t>
            </a:r>
            <a:r>
              <a:rPr lang="en-GB" dirty="0"/>
              <a:t>to amortised cost measurement requirements (not a fundamental review of requirements)</a:t>
            </a:r>
          </a:p>
        </p:txBody>
      </p:sp>
      <p:pic>
        <p:nvPicPr>
          <p:cNvPr id="29" name="Graphic 28" descr="Checkbox Checked with solid fill">
            <a:extLst>
              <a:ext uri="{FF2B5EF4-FFF2-40B4-BE49-F238E27FC236}">
                <a16:creationId xmlns:a16="http://schemas.microsoft.com/office/drawing/2014/main" id="{0656C335-1605-149C-3965-737B221497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9894" y="5696330"/>
            <a:ext cx="516492" cy="516492"/>
          </a:xfrm>
          <a:prstGeom prst="rect">
            <a:avLst/>
          </a:prstGeom>
        </p:spPr>
      </p:pic>
      <p:pic>
        <p:nvPicPr>
          <p:cNvPr id="33" name="Content Placeholder 4" descr="Daily calendar with solid fill">
            <a:extLst>
              <a:ext uri="{FF2B5EF4-FFF2-40B4-BE49-F238E27FC236}">
                <a16:creationId xmlns:a16="http://schemas.microsoft.com/office/drawing/2014/main" id="{80152AC1-E6CE-635C-F972-AE404DC3A1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71986" y="5562714"/>
            <a:ext cx="689973" cy="689973"/>
          </a:xfrm>
          <a:prstGeom prst="rect">
            <a:avLst/>
          </a:prstGeom>
        </p:spPr>
      </p:pic>
      <p:sp>
        <p:nvSpPr>
          <p:cNvPr id="2" name="TextBox 1">
            <a:extLst>
              <a:ext uri="{FF2B5EF4-FFF2-40B4-BE49-F238E27FC236}">
                <a16:creationId xmlns:a16="http://schemas.microsoft.com/office/drawing/2014/main" id="{B0BFEC3A-FCC0-08A1-F0F6-EAD835E6815F}"/>
              </a:ext>
            </a:extLst>
          </p:cNvPr>
          <p:cNvSpPr txBox="1"/>
          <p:nvPr/>
        </p:nvSpPr>
        <p:spPr>
          <a:xfrm>
            <a:off x="7861960" y="5579639"/>
            <a:ext cx="3294162"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Next milestone: </a:t>
            </a:r>
            <a:r>
              <a:rPr lang="en-GB" dirty="0">
                <a:latin typeface="Arial" panose="020B0604020202020204" pitchFamily="34" charset="0"/>
                <a:cs typeface="Arial" panose="020B0604020202020204" pitchFamily="34" charset="0"/>
              </a:rPr>
              <a:t>Review initial research in February 2025</a:t>
            </a:r>
          </a:p>
        </p:txBody>
      </p:sp>
      <p:sp>
        <p:nvSpPr>
          <p:cNvPr id="5" name="Rectangle 13">
            <a:extLst>
              <a:ext uri="{FF2B5EF4-FFF2-40B4-BE49-F238E27FC236}">
                <a16:creationId xmlns:a16="http://schemas.microsoft.com/office/drawing/2014/main" id="{5A80330B-8220-FB16-F19F-C851949F742E}"/>
              </a:ext>
            </a:extLst>
          </p:cNvPr>
          <p:cNvSpPr/>
          <p:nvPr/>
        </p:nvSpPr>
        <p:spPr bwMode="auto">
          <a:xfrm>
            <a:off x="237463" y="276022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13" name="Rectangle 12">
            <a:extLst>
              <a:ext uri="{FF2B5EF4-FFF2-40B4-BE49-F238E27FC236}">
                <a16:creationId xmlns:a16="http://schemas.microsoft.com/office/drawing/2014/main" id="{88569C67-4720-A9B0-3430-F3A9E8C4EBB1}"/>
              </a:ext>
            </a:extLst>
          </p:cNvPr>
          <p:cNvSpPr/>
          <p:nvPr/>
        </p:nvSpPr>
        <p:spPr bwMode="auto">
          <a:xfrm>
            <a:off x="237463" y="3373682"/>
            <a:ext cx="295939" cy="308379"/>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3</a:t>
            </a:r>
          </a:p>
        </p:txBody>
      </p:sp>
      <p:sp>
        <p:nvSpPr>
          <p:cNvPr id="14" name="Rectangle 30">
            <a:extLst>
              <a:ext uri="{FF2B5EF4-FFF2-40B4-BE49-F238E27FC236}">
                <a16:creationId xmlns:a16="http://schemas.microsoft.com/office/drawing/2014/main" id="{389CE58D-ED29-36B6-B244-FBD93A1CBDA5}"/>
              </a:ext>
            </a:extLst>
          </p:cNvPr>
          <p:cNvSpPr/>
          <p:nvPr/>
        </p:nvSpPr>
        <p:spPr bwMode="auto">
          <a:xfrm>
            <a:off x="237462" y="2152186"/>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1</a:t>
            </a:r>
          </a:p>
        </p:txBody>
      </p:sp>
      <p:sp>
        <p:nvSpPr>
          <p:cNvPr id="15" name="Rectangle 14">
            <a:extLst>
              <a:ext uri="{FF2B5EF4-FFF2-40B4-BE49-F238E27FC236}">
                <a16:creationId xmlns:a16="http://schemas.microsoft.com/office/drawing/2014/main" id="{1294123E-6491-CE86-574B-F643A7250154}"/>
              </a:ext>
            </a:extLst>
          </p:cNvPr>
          <p:cNvSpPr/>
          <p:nvPr/>
        </p:nvSpPr>
        <p:spPr bwMode="auto">
          <a:xfrm>
            <a:off x="237461" y="398713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spTree>
    <p:extLst>
      <p:ext uri="{BB962C8B-B14F-4D97-AF65-F5344CB8AC3E}">
        <p14:creationId xmlns:p14="http://schemas.microsoft.com/office/powerpoint/2010/main" val="154189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A008C0-BDAD-928D-A2BE-BBE0521EA481}"/>
              </a:ext>
            </a:extLst>
          </p:cNvPr>
          <p:cNvSpPr/>
          <p:nvPr/>
        </p:nvSpPr>
        <p:spPr>
          <a:xfrm>
            <a:off x="7202499" y="5556034"/>
            <a:ext cx="3953623"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3" name="Footer Placeholder 2">
            <a:extLst>
              <a:ext uri="{FF2B5EF4-FFF2-40B4-BE49-F238E27FC236}">
                <a16:creationId xmlns:a16="http://schemas.microsoft.com/office/drawing/2014/main" id="{5C9A4727-4E00-1E08-B23A-BF233D0B6CE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15</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0A5CD90-4586-0E6B-9F50-AA22C982521A}"/>
              </a:ext>
            </a:extLst>
          </p:cNvPr>
          <p:cNvSpPr>
            <a:spLocks noGrp="1"/>
          </p:cNvSpPr>
          <p:nvPr>
            <p:ph type="title"/>
          </p:nvPr>
        </p:nvSpPr>
        <p:spPr>
          <a:xfrm>
            <a:off x="923264" y="1311389"/>
            <a:ext cx="10166494" cy="521060"/>
          </a:xfrm>
        </p:spPr>
        <p:txBody>
          <a:bodyPr/>
          <a:lstStyle/>
          <a:p>
            <a:r>
              <a:rPr lang="en-GB" sz="2800" dirty="0"/>
              <a:t>New projects: </a:t>
            </a:r>
            <a:r>
              <a:rPr lang="en-GB" sz="2800"/>
              <a:t>PIR of IFRS 16 </a:t>
            </a:r>
            <a:r>
              <a:rPr lang="en-GB" sz="2800" i="1"/>
              <a:t>Leases</a:t>
            </a:r>
          </a:p>
        </p:txBody>
      </p:sp>
      <p:sp>
        <p:nvSpPr>
          <p:cNvPr id="8" name="Rectangle 7">
            <a:extLst>
              <a:ext uri="{FF2B5EF4-FFF2-40B4-BE49-F238E27FC236}">
                <a16:creationId xmlns:a16="http://schemas.microsoft.com/office/drawing/2014/main" id="{9796A590-3BE1-F138-4792-EC35BC86B6C2}"/>
              </a:ext>
            </a:extLst>
          </p:cNvPr>
          <p:cNvSpPr/>
          <p:nvPr/>
        </p:nvSpPr>
        <p:spPr>
          <a:xfrm>
            <a:off x="923264" y="599122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1">
            <a:extLst>
              <a:ext uri="{FF2B5EF4-FFF2-40B4-BE49-F238E27FC236}">
                <a16:creationId xmlns:a16="http://schemas.microsoft.com/office/drawing/2014/main" id="{65E90B04-D1E5-DB25-79D6-D24733A22DFE}"/>
              </a:ext>
            </a:extLst>
          </p:cNvPr>
          <p:cNvSpPr txBox="1">
            <a:spLocks/>
          </p:cNvSpPr>
          <p:nvPr/>
        </p:nvSpPr>
        <p:spPr>
          <a:xfrm>
            <a:off x="1184798" y="1943647"/>
            <a:ext cx="9756104" cy="112496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chemeClr val="accent2"/>
                </a:solidFill>
              </a:rPr>
              <a:t>Project Objective</a:t>
            </a:r>
          </a:p>
          <a:p>
            <a:pPr marL="12700" lvl="1" indent="0">
              <a:spcBef>
                <a:spcPts val="600"/>
              </a:spcBef>
              <a:spcAft>
                <a:spcPts val="600"/>
              </a:spcAft>
              <a:buNone/>
            </a:pPr>
            <a:r>
              <a:rPr lang="en-GB" sz="1800"/>
              <a:t>Assess whether the effects of applying IFRS 16 on users of financial statements, preparers, auditors and regulators are as intended when the Standard was issued</a:t>
            </a:r>
          </a:p>
        </p:txBody>
      </p:sp>
      <p:sp>
        <p:nvSpPr>
          <p:cNvPr id="28" name="Text Placeholder 21">
            <a:extLst>
              <a:ext uri="{FF2B5EF4-FFF2-40B4-BE49-F238E27FC236}">
                <a16:creationId xmlns:a16="http://schemas.microsoft.com/office/drawing/2014/main" id="{610D846A-FCB8-FEB7-8D29-E7D01C00091F}"/>
              </a:ext>
            </a:extLst>
          </p:cNvPr>
          <p:cNvSpPr txBox="1">
            <a:spLocks/>
          </p:cNvSpPr>
          <p:nvPr/>
        </p:nvSpPr>
        <p:spPr>
          <a:xfrm>
            <a:off x="1273562" y="3290913"/>
            <a:ext cx="9486587" cy="2255697"/>
          </a:xfrm>
          <a:prstGeom prst="rect">
            <a:avLst/>
          </a:prstGeom>
        </p:spPr>
        <p:txBody>
          <a:bodyPr vert="horz" wrap="square" lIns="0" tIns="0" rIns="0" bIns="0" numCol="1" spcCol="540000" rtlCol="0">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a:solidFill>
                  <a:schemeClr val="accent2"/>
                </a:solidFill>
              </a:rPr>
              <a:t>Project plan</a:t>
            </a:r>
          </a:p>
        </p:txBody>
      </p:sp>
      <p:sp>
        <p:nvSpPr>
          <p:cNvPr id="26" name="TextBox 25">
            <a:extLst>
              <a:ext uri="{FF2B5EF4-FFF2-40B4-BE49-F238E27FC236}">
                <a16:creationId xmlns:a16="http://schemas.microsoft.com/office/drawing/2014/main" id="{A37CCCB4-6F73-F0BA-9E25-0513D760597F}"/>
              </a:ext>
            </a:extLst>
          </p:cNvPr>
          <p:cNvSpPr txBox="1"/>
          <p:nvPr/>
        </p:nvSpPr>
        <p:spPr>
          <a:xfrm>
            <a:off x="7875531" y="5595160"/>
            <a:ext cx="3105291"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Next milestone: </a:t>
            </a:r>
            <a:r>
              <a:rPr lang="en-GB" dirty="0">
                <a:latin typeface="Arial" panose="020B0604020202020204" pitchFamily="34" charset="0"/>
                <a:cs typeface="Arial" panose="020B0604020202020204" pitchFamily="34" charset="0"/>
              </a:rPr>
              <a:t>Request for information in H1 2025</a:t>
            </a:r>
          </a:p>
        </p:txBody>
      </p:sp>
      <p:pic>
        <p:nvPicPr>
          <p:cNvPr id="31" name="Content Placeholder 4" descr="Daily calendar with solid fill">
            <a:extLst>
              <a:ext uri="{FF2B5EF4-FFF2-40B4-BE49-F238E27FC236}">
                <a16:creationId xmlns:a16="http://schemas.microsoft.com/office/drawing/2014/main" id="{374C7884-7B41-7F60-9693-52D1194377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1986" y="5562714"/>
            <a:ext cx="689973" cy="689973"/>
          </a:xfrm>
          <a:prstGeom prst="rect">
            <a:avLst/>
          </a:prstGeom>
        </p:spPr>
      </p:pic>
      <p:sp>
        <p:nvSpPr>
          <p:cNvPr id="34" name="Rectangle 33">
            <a:extLst>
              <a:ext uri="{FF2B5EF4-FFF2-40B4-BE49-F238E27FC236}">
                <a16:creationId xmlns:a16="http://schemas.microsoft.com/office/drawing/2014/main" id="{E0B39B84-E4C0-682C-18FB-0098037F3707}"/>
              </a:ext>
            </a:extLst>
          </p:cNvPr>
          <p:cNvSpPr/>
          <p:nvPr/>
        </p:nvSpPr>
        <p:spPr>
          <a:xfrm>
            <a:off x="1262926" y="3789860"/>
            <a:ext cx="9893195" cy="155054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lstStyle/>
          <a:p>
            <a:endParaRPr lang="en-US" sz="1200" b="1">
              <a:solidFill>
                <a:schemeClr val="tx1"/>
              </a:solidFill>
            </a:endParaRPr>
          </a:p>
        </p:txBody>
      </p:sp>
      <p:sp>
        <p:nvSpPr>
          <p:cNvPr id="35" name="Arrow: Right 34">
            <a:extLst>
              <a:ext uri="{FF2B5EF4-FFF2-40B4-BE49-F238E27FC236}">
                <a16:creationId xmlns:a16="http://schemas.microsoft.com/office/drawing/2014/main" id="{5CD3E0CB-0718-AD4E-C25D-47F36290E769}"/>
              </a:ext>
            </a:extLst>
          </p:cNvPr>
          <p:cNvSpPr/>
          <p:nvPr/>
        </p:nvSpPr>
        <p:spPr>
          <a:xfrm>
            <a:off x="3527190" y="4435843"/>
            <a:ext cx="442906" cy="258580"/>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Arrow: Right 35">
            <a:extLst>
              <a:ext uri="{FF2B5EF4-FFF2-40B4-BE49-F238E27FC236}">
                <a16:creationId xmlns:a16="http://schemas.microsoft.com/office/drawing/2014/main" id="{C21A9D8F-9604-07B7-23A6-735E5D8C2E7C}"/>
              </a:ext>
            </a:extLst>
          </p:cNvPr>
          <p:cNvSpPr/>
          <p:nvPr/>
        </p:nvSpPr>
        <p:spPr>
          <a:xfrm>
            <a:off x="6114331" y="4435843"/>
            <a:ext cx="442906" cy="258580"/>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Arrow: Right 36">
            <a:extLst>
              <a:ext uri="{FF2B5EF4-FFF2-40B4-BE49-F238E27FC236}">
                <a16:creationId xmlns:a16="http://schemas.microsoft.com/office/drawing/2014/main" id="{E692A26B-57DB-71B3-D348-6D66D754B17F}"/>
              </a:ext>
            </a:extLst>
          </p:cNvPr>
          <p:cNvSpPr/>
          <p:nvPr/>
        </p:nvSpPr>
        <p:spPr>
          <a:xfrm>
            <a:off x="8545307" y="4435843"/>
            <a:ext cx="442906" cy="258580"/>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Rectangle 37">
            <a:extLst>
              <a:ext uri="{FF2B5EF4-FFF2-40B4-BE49-F238E27FC236}">
                <a16:creationId xmlns:a16="http://schemas.microsoft.com/office/drawing/2014/main" id="{92E30D5E-A54A-BFF3-AF81-2F77A77B8DB2}"/>
              </a:ext>
            </a:extLst>
          </p:cNvPr>
          <p:cNvSpPr/>
          <p:nvPr/>
        </p:nvSpPr>
        <p:spPr>
          <a:xfrm>
            <a:off x="1431850" y="3944838"/>
            <a:ext cx="2311475" cy="117015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solidFill>
                  <a:schemeClr val="accent1">
                    <a:lumMod val="75000"/>
                  </a:schemeClr>
                </a:solidFill>
                <a:latin typeface="Arial" panose="020B0604020202020204" pitchFamily="34" charset="0"/>
                <a:cs typeface="Arial" panose="020B0604020202020204" pitchFamily="34" charset="0"/>
              </a:rPr>
              <a:t>Outreach with the IASB’s stakeholders to help inform a request for information</a:t>
            </a:r>
            <a:endParaRPr lang="en-US" sz="1600">
              <a:solidFill>
                <a:schemeClr val="accent1">
                  <a:lumMod val="7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880E3411-00CE-1A7C-CA38-E1CA0DD98DCD}"/>
              </a:ext>
            </a:extLst>
          </p:cNvPr>
          <p:cNvSpPr/>
          <p:nvPr/>
        </p:nvSpPr>
        <p:spPr>
          <a:xfrm>
            <a:off x="4015811" y="3944838"/>
            <a:ext cx="2311474" cy="117015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solidFill>
                  <a:schemeClr val="accent1">
                    <a:lumMod val="75000"/>
                  </a:schemeClr>
                </a:solidFill>
                <a:latin typeface="Arial" panose="020B0604020202020204" pitchFamily="34" charset="0"/>
                <a:cs typeface="Arial" panose="020B0604020202020204" pitchFamily="34" charset="0"/>
              </a:rPr>
              <a:t>Review of academic research and other materials (for example, enforcement decisions)</a:t>
            </a:r>
            <a:endParaRPr lang="en-US" sz="1600">
              <a:solidFill>
                <a:schemeClr val="accent1">
                  <a:lumMod val="75000"/>
                </a:schemeClr>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124EDD17-342F-6B79-6E0D-CADAE1CB91D0}"/>
              </a:ext>
            </a:extLst>
          </p:cNvPr>
          <p:cNvSpPr/>
          <p:nvPr/>
        </p:nvSpPr>
        <p:spPr>
          <a:xfrm>
            <a:off x="6599771" y="3944997"/>
            <a:ext cx="2150826" cy="117015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solidFill>
                  <a:schemeClr val="accent1">
                    <a:lumMod val="75000"/>
                  </a:schemeClr>
                </a:solidFill>
                <a:latin typeface="Arial" panose="020B0604020202020204" pitchFamily="34" charset="0"/>
                <a:cs typeface="Arial" panose="020B0604020202020204" pitchFamily="34" charset="0"/>
              </a:rPr>
              <a:t>Consideration of market developments since IFRS 16 </a:t>
            </a:r>
            <a:r>
              <a:rPr lang="en-GB" sz="1600" i="1">
                <a:solidFill>
                  <a:schemeClr val="accent1">
                    <a:lumMod val="75000"/>
                  </a:schemeClr>
                </a:solidFill>
                <a:latin typeface="Arial" panose="020B0604020202020204" pitchFamily="34" charset="0"/>
                <a:cs typeface="Arial" panose="020B0604020202020204" pitchFamily="34" charset="0"/>
              </a:rPr>
              <a:t>Leases</a:t>
            </a:r>
            <a:r>
              <a:rPr lang="en-GB" sz="1600">
                <a:solidFill>
                  <a:schemeClr val="accent1">
                    <a:lumMod val="75000"/>
                  </a:schemeClr>
                </a:solidFill>
                <a:latin typeface="Arial" panose="020B0604020202020204" pitchFamily="34" charset="0"/>
                <a:cs typeface="Arial" panose="020B0604020202020204" pitchFamily="34" charset="0"/>
              </a:rPr>
              <a:t> was issued</a:t>
            </a:r>
            <a:endParaRPr lang="en-US" sz="1600">
              <a:solidFill>
                <a:schemeClr val="accent1">
                  <a:lumMod val="75000"/>
                </a:schemeClr>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74FDE677-88B4-FFCE-C925-0459E7EF2CFA}"/>
              </a:ext>
            </a:extLst>
          </p:cNvPr>
          <p:cNvSpPr/>
          <p:nvPr/>
        </p:nvSpPr>
        <p:spPr>
          <a:xfrm>
            <a:off x="9069063" y="3944997"/>
            <a:ext cx="1774164" cy="117015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solidFill>
                  <a:schemeClr val="accent1">
                    <a:lumMod val="75000"/>
                  </a:schemeClr>
                </a:solidFill>
                <a:latin typeface="Arial" panose="020B0604020202020204" pitchFamily="34" charset="0"/>
                <a:cs typeface="Arial" panose="020B0604020202020204" pitchFamily="34" charset="0"/>
              </a:rPr>
              <a:t>Review of the findings of the FASB’s PIR of Topic 842 </a:t>
            </a:r>
            <a:r>
              <a:rPr lang="en-GB" sz="1600" i="1">
                <a:solidFill>
                  <a:schemeClr val="accent1">
                    <a:lumMod val="75000"/>
                  </a:schemeClr>
                </a:solidFill>
                <a:latin typeface="Arial" panose="020B0604020202020204" pitchFamily="34" charset="0"/>
                <a:cs typeface="Arial" panose="020B0604020202020204" pitchFamily="34" charset="0"/>
              </a:rPr>
              <a:t>Leases</a:t>
            </a:r>
          </a:p>
        </p:txBody>
      </p:sp>
      <p:sp>
        <p:nvSpPr>
          <p:cNvPr id="2" name="Rectangle 13">
            <a:extLst>
              <a:ext uri="{FF2B5EF4-FFF2-40B4-BE49-F238E27FC236}">
                <a16:creationId xmlns:a16="http://schemas.microsoft.com/office/drawing/2014/main" id="{EE4CBB98-7AD3-6C8F-FDAE-3110C1898EC6}"/>
              </a:ext>
            </a:extLst>
          </p:cNvPr>
          <p:cNvSpPr/>
          <p:nvPr/>
        </p:nvSpPr>
        <p:spPr bwMode="auto">
          <a:xfrm>
            <a:off x="237463" y="276022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5" name="Rectangle 4">
            <a:extLst>
              <a:ext uri="{FF2B5EF4-FFF2-40B4-BE49-F238E27FC236}">
                <a16:creationId xmlns:a16="http://schemas.microsoft.com/office/drawing/2014/main" id="{F549BF8F-8C92-3AC8-A902-902F2A10E131}"/>
              </a:ext>
            </a:extLst>
          </p:cNvPr>
          <p:cNvSpPr/>
          <p:nvPr/>
        </p:nvSpPr>
        <p:spPr bwMode="auto">
          <a:xfrm>
            <a:off x="237463" y="3373682"/>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3</a:t>
            </a:r>
          </a:p>
        </p:txBody>
      </p:sp>
      <p:sp>
        <p:nvSpPr>
          <p:cNvPr id="6" name="Rectangle 30">
            <a:extLst>
              <a:ext uri="{FF2B5EF4-FFF2-40B4-BE49-F238E27FC236}">
                <a16:creationId xmlns:a16="http://schemas.microsoft.com/office/drawing/2014/main" id="{C4F59C12-DF8F-249A-75C6-FCD96F8B2F5C}"/>
              </a:ext>
            </a:extLst>
          </p:cNvPr>
          <p:cNvSpPr/>
          <p:nvPr/>
        </p:nvSpPr>
        <p:spPr bwMode="auto">
          <a:xfrm>
            <a:off x="237462" y="2152186"/>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1</a:t>
            </a:r>
          </a:p>
        </p:txBody>
      </p:sp>
      <p:sp>
        <p:nvSpPr>
          <p:cNvPr id="9" name="Rectangle 8">
            <a:extLst>
              <a:ext uri="{FF2B5EF4-FFF2-40B4-BE49-F238E27FC236}">
                <a16:creationId xmlns:a16="http://schemas.microsoft.com/office/drawing/2014/main" id="{0E3C2EA2-D648-85EE-2C87-FD8AAD6AB44D}"/>
              </a:ext>
            </a:extLst>
          </p:cNvPr>
          <p:cNvSpPr/>
          <p:nvPr/>
        </p:nvSpPr>
        <p:spPr bwMode="auto">
          <a:xfrm>
            <a:off x="237461" y="3987137"/>
            <a:ext cx="295939" cy="308379"/>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spTree>
    <p:extLst>
      <p:ext uri="{BB962C8B-B14F-4D97-AF65-F5344CB8AC3E}">
        <p14:creationId xmlns:p14="http://schemas.microsoft.com/office/powerpoint/2010/main" val="38548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F59FE-175F-AFE1-DE39-39678F14270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BF4B89-C946-9274-D475-74B67F8E390D}"/>
              </a:ext>
            </a:extLst>
          </p:cNvPr>
          <p:cNvSpPr/>
          <p:nvPr/>
        </p:nvSpPr>
        <p:spPr>
          <a:xfrm>
            <a:off x="7429871" y="5734321"/>
            <a:ext cx="4196075"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12" name="Rectangle 11">
            <a:extLst>
              <a:ext uri="{FF2B5EF4-FFF2-40B4-BE49-F238E27FC236}">
                <a16:creationId xmlns:a16="http://schemas.microsoft.com/office/drawing/2014/main" id="{8C113B55-FBE7-763C-B450-54B44137AC4E}"/>
              </a:ext>
            </a:extLst>
          </p:cNvPr>
          <p:cNvSpPr/>
          <p:nvPr/>
        </p:nvSpPr>
        <p:spPr>
          <a:xfrm>
            <a:off x="4164893" y="2583712"/>
            <a:ext cx="7461053" cy="2817847"/>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BE4CCFF-5B26-F20D-715E-6FACAC68E429}"/>
              </a:ext>
            </a:extLst>
          </p:cNvPr>
          <p:cNvSpPr>
            <a:spLocks noGrp="1"/>
          </p:cNvSpPr>
          <p:nvPr>
            <p:ph type="body" sz="quarter" idx="10"/>
          </p:nvPr>
        </p:nvSpPr>
        <p:spPr>
          <a:xfrm>
            <a:off x="1031481" y="1341039"/>
            <a:ext cx="10188575" cy="654191"/>
          </a:xfrm>
        </p:spPr>
        <p:txBody>
          <a:bodyPr/>
          <a:lstStyle/>
          <a:p>
            <a:r>
              <a:rPr lang="en-GB" sz="2800" dirty="0"/>
              <a:t>Ongoing projects: Dynamic Risk Management</a:t>
            </a:r>
          </a:p>
        </p:txBody>
      </p:sp>
      <p:sp>
        <p:nvSpPr>
          <p:cNvPr id="3" name="Text Placeholder 2">
            <a:extLst>
              <a:ext uri="{FF2B5EF4-FFF2-40B4-BE49-F238E27FC236}">
                <a16:creationId xmlns:a16="http://schemas.microsoft.com/office/drawing/2014/main" id="{5BEA8BD1-7EDD-E074-F6CE-8C1ACF8C571D}"/>
              </a:ext>
            </a:extLst>
          </p:cNvPr>
          <p:cNvSpPr>
            <a:spLocks noGrp="1"/>
          </p:cNvSpPr>
          <p:nvPr>
            <p:ph type="body" sz="quarter" idx="19"/>
          </p:nvPr>
        </p:nvSpPr>
        <p:spPr>
          <a:xfrm>
            <a:off x="1019175" y="2233138"/>
            <a:ext cx="2866489" cy="3501183"/>
          </a:xfrm>
        </p:spPr>
        <p:txBody>
          <a:bodyPr wrap="square" lIns="0" tIns="0" rIns="0" bIns="0" numCol="1" spcCol="540000" anchor="t"/>
          <a:lstStyle/>
          <a:p>
            <a:r>
              <a:rPr lang="en-GB" sz="2000" b="1" dirty="0"/>
              <a:t>Project Objective</a:t>
            </a:r>
          </a:p>
          <a:p>
            <a:r>
              <a:rPr lang="en-GB" sz="1800" dirty="0">
                <a:latin typeface="Arial"/>
                <a:cs typeface="Arial"/>
              </a:rPr>
              <a:t>Better reflect effects of dynamic interest rate risk management activities in a company’s financial statements</a:t>
            </a:r>
          </a:p>
          <a:p>
            <a:endParaRPr lang="en-GB" sz="1800" dirty="0">
              <a:latin typeface="Arial"/>
              <a:cs typeface="Arial"/>
            </a:endParaRPr>
          </a:p>
        </p:txBody>
      </p:sp>
      <p:sp>
        <p:nvSpPr>
          <p:cNvPr id="4" name="Text Placeholder 3">
            <a:extLst>
              <a:ext uri="{FF2B5EF4-FFF2-40B4-BE49-F238E27FC236}">
                <a16:creationId xmlns:a16="http://schemas.microsoft.com/office/drawing/2014/main" id="{F3687657-2315-C5F8-FD6C-B5080D8E59EB}"/>
              </a:ext>
            </a:extLst>
          </p:cNvPr>
          <p:cNvSpPr>
            <a:spLocks noGrp="1"/>
          </p:cNvSpPr>
          <p:nvPr>
            <p:ph type="body" sz="quarter" idx="20"/>
          </p:nvPr>
        </p:nvSpPr>
        <p:spPr>
          <a:xfrm>
            <a:off x="4207437" y="2219284"/>
            <a:ext cx="3522433" cy="3097434"/>
          </a:xfrm>
        </p:spPr>
        <p:txBody>
          <a:bodyPr wrap="square" lIns="0" tIns="0" rIns="0" bIns="0" numCol="1" spcCol="540000" anchor="t"/>
          <a:lstStyle/>
          <a:p>
            <a:r>
              <a:rPr lang="en-GB" sz="2000" b="1" dirty="0">
                <a:solidFill>
                  <a:schemeClr val="accent1"/>
                </a:solidFill>
                <a:latin typeface="Arial"/>
                <a:cs typeface="Arial"/>
              </a:rPr>
              <a:t>DRM model </a:t>
            </a:r>
            <a:endParaRPr lang="en-GB" sz="2000" b="1" dirty="0">
              <a:solidFill>
                <a:schemeClr val="accent1"/>
              </a:solidFill>
            </a:endParaRPr>
          </a:p>
          <a:p>
            <a:pPr marL="285750" indent="-285750">
              <a:buFont typeface="Arial" panose="020B0604020202020204" pitchFamily="34" charset="0"/>
              <a:buChar char="•"/>
            </a:pPr>
            <a:r>
              <a:rPr lang="en-GB" sz="1800" dirty="0">
                <a:latin typeface="Arial"/>
                <a:cs typeface="Arial"/>
              </a:rPr>
              <a:t>The DRM model addresses the challenges in applying the hedge accounting requirements to dynamic interest rate risk management activities</a:t>
            </a:r>
          </a:p>
          <a:p>
            <a:pPr marL="285750" indent="-285750">
              <a:buFont typeface="Arial" panose="020B0604020202020204" pitchFamily="34" charset="0"/>
              <a:buChar char="•"/>
            </a:pPr>
            <a:r>
              <a:rPr lang="en-GB" sz="1800" dirty="0">
                <a:latin typeface="Arial"/>
                <a:cs typeface="Arial"/>
              </a:rPr>
              <a:t>Showing the effect of using derivatives to mitigate repricing risk on the current net open risk position</a:t>
            </a:r>
          </a:p>
        </p:txBody>
      </p:sp>
      <p:sp>
        <p:nvSpPr>
          <p:cNvPr id="6" name="Footer Placeholder 5">
            <a:extLst>
              <a:ext uri="{FF2B5EF4-FFF2-40B4-BE49-F238E27FC236}">
                <a16:creationId xmlns:a16="http://schemas.microsoft.com/office/drawing/2014/main" id="{8A529687-2B0C-063F-4435-A012DED5582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E5BFFBB-DE71-9E90-3AE2-EDA4A41F6459}"/>
              </a:ext>
            </a:extLst>
          </p:cNvPr>
          <p:cNvSpPr txBox="1"/>
          <p:nvPr/>
        </p:nvSpPr>
        <p:spPr>
          <a:xfrm>
            <a:off x="8119844" y="5776863"/>
            <a:ext cx="37452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Expected publication date of the Exposure draft: </a:t>
            </a:r>
            <a:r>
              <a:rPr lang="en-GB" b="1" dirty="0">
                <a:solidFill>
                  <a:srgbClr val="5F6061"/>
                </a:solidFill>
                <a:latin typeface="Arial" panose="020B0604020202020204" pitchFamily="34" charset="0"/>
                <a:cs typeface="Arial" panose="020B0604020202020204" pitchFamily="34" charset="0"/>
              </a:rPr>
              <a:t>H1</a:t>
            </a:r>
            <a:r>
              <a:rPr kumimoji="0" lang="en-GB" sz="18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 2025</a:t>
            </a:r>
          </a:p>
        </p:txBody>
      </p:sp>
      <p:pic>
        <p:nvPicPr>
          <p:cNvPr id="8" name="Content Placeholder 4" descr="Daily calendar with solid fill">
            <a:extLst>
              <a:ext uri="{FF2B5EF4-FFF2-40B4-BE49-F238E27FC236}">
                <a16:creationId xmlns:a16="http://schemas.microsoft.com/office/drawing/2014/main" id="{6BD7A71C-15CB-6CA9-2436-0305A0B77F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9871" y="5748252"/>
            <a:ext cx="689973" cy="689973"/>
          </a:xfrm>
          <a:prstGeom prst="rect">
            <a:avLst/>
          </a:prstGeom>
        </p:spPr>
      </p:pic>
      <p:sp>
        <p:nvSpPr>
          <p:cNvPr id="11" name="Text Placeholder 3">
            <a:extLst>
              <a:ext uri="{FF2B5EF4-FFF2-40B4-BE49-F238E27FC236}">
                <a16:creationId xmlns:a16="http://schemas.microsoft.com/office/drawing/2014/main" id="{D0DAD2BE-0B9F-E46E-D532-DEAA9DAA7254}"/>
              </a:ext>
            </a:extLst>
          </p:cNvPr>
          <p:cNvSpPr txBox="1">
            <a:spLocks/>
          </p:cNvSpPr>
          <p:nvPr/>
        </p:nvSpPr>
        <p:spPr>
          <a:xfrm>
            <a:off x="7911126" y="2222825"/>
            <a:ext cx="3616846" cy="3093893"/>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1800" dirty="0">
              <a:latin typeface="Arial"/>
              <a:cs typeface="Arial"/>
            </a:endParaRPr>
          </a:p>
          <a:p>
            <a:pPr marL="285750" indent="-285750">
              <a:spcBef>
                <a:spcPts val="1200"/>
              </a:spcBef>
              <a:buFont typeface="Arial" panose="020B0604020202020204" pitchFamily="34" charset="0"/>
              <a:buChar char="•"/>
            </a:pPr>
            <a:r>
              <a:rPr lang="en-GB" sz="1800" dirty="0">
                <a:latin typeface="Arial"/>
                <a:cs typeface="Arial"/>
              </a:rPr>
              <a:t>Tentative decisions made about the recognition, measurement, presentation and disclosure requirements of the DRM model</a:t>
            </a:r>
            <a:endParaRPr lang="en-GB" sz="1800" dirty="0"/>
          </a:p>
          <a:p>
            <a:pPr marL="285750" indent="-285750">
              <a:buFont typeface="Arial" panose="020B0604020202020204" pitchFamily="34" charset="0"/>
              <a:buChar char="•"/>
            </a:pPr>
            <a:r>
              <a:rPr lang="en-GB" sz="1800" dirty="0">
                <a:latin typeface="Arial"/>
                <a:cs typeface="Arial"/>
              </a:rPr>
              <a:t>Seek input in exposure draft, and PIR on hedging requirements, on effects of intended replacement of IAS 39 </a:t>
            </a:r>
            <a:endParaRPr lang="en-GB" sz="1800" dirty="0"/>
          </a:p>
          <a:p>
            <a:pPr marL="285750" indent="-285750">
              <a:buFont typeface="Arial" panose="020B0604020202020204" pitchFamily="34" charset="0"/>
              <a:buChar char="•"/>
            </a:pPr>
            <a:endParaRPr lang="en-GB" sz="1800" dirty="0">
              <a:solidFill>
                <a:srgbClr val="5F6061"/>
              </a:solidFill>
            </a:endParaRPr>
          </a:p>
          <a:p>
            <a:pPr marL="457200" indent="-457200">
              <a:buFont typeface="Arial" panose="020B0604020202020204" pitchFamily="34" charset="0"/>
              <a:buChar char="•"/>
            </a:pPr>
            <a:endParaRPr lang="en-GB" sz="2800" dirty="0">
              <a:solidFill>
                <a:schemeClr val="accent1"/>
              </a:solidFill>
            </a:endParaRPr>
          </a:p>
        </p:txBody>
      </p:sp>
    </p:spTree>
    <p:extLst>
      <p:ext uri="{BB962C8B-B14F-4D97-AF65-F5344CB8AC3E}">
        <p14:creationId xmlns:p14="http://schemas.microsoft.com/office/powerpoint/2010/main" val="30855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64EDE-B87A-999A-AA15-71EEB9240AE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C8D29C5F-BEEC-B728-79A9-C25A3797F7F0}"/>
              </a:ext>
            </a:extLst>
          </p:cNvPr>
          <p:cNvSpPr/>
          <p:nvPr/>
        </p:nvSpPr>
        <p:spPr>
          <a:xfrm>
            <a:off x="4543720" y="2467706"/>
            <a:ext cx="7202079" cy="2142001"/>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5D6A862-1B15-5886-F5B9-1C346391F350}"/>
              </a:ext>
            </a:extLst>
          </p:cNvPr>
          <p:cNvSpPr>
            <a:spLocks noGrp="1"/>
          </p:cNvSpPr>
          <p:nvPr>
            <p:ph type="body" sz="quarter" idx="10"/>
          </p:nvPr>
        </p:nvSpPr>
        <p:spPr>
          <a:xfrm>
            <a:off x="1058792" y="1344877"/>
            <a:ext cx="10188575" cy="654191"/>
          </a:xfrm>
        </p:spPr>
        <p:txBody>
          <a:bodyPr/>
          <a:lstStyle/>
          <a:p>
            <a:r>
              <a:rPr lang="en-GB" altLang="zh-CN" sz="2800" dirty="0"/>
              <a:t>Ongoing projects: </a:t>
            </a:r>
            <a:r>
              <a:rPr lang="en-GB" sz="2800" dirty="0"/>
              <a:t>Equity Method</a:t>
            </a:r>
          </a:p>
          <a:p>
            <a:endParaRPr lang="en-GB" dirty="0"/>
          </a:p>
          <a:p>
            <a:endParaRPr lang="en-GB" dirty="0"/>
          </a:p>
        </p:txBody>
      </p:sp>
      <p:sp>
        <p:nvSpPr>
          <p:cNvPr id="6" name="Footer Placeholder 5">
            <a:extLst>
              <a:ext uri="{FF2B5EF4-FFF2-40B4-BE49-F238E27FC236}">
                <a16:creationId xmlns:a16="http://schemas.microsoft.com/office/drawing/2014/main" id="{933442DE-139A-5884-9133-D2447755309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3" name="Text Placeholder 4">
            <a:extLst>
              <a:ext uri="{FF2B5EF4-FFF2-40B4-BE49-F238E27FC236}">
                <a16:creationId xmlns:a16="http://schemas.microsoft.com/office/drawing/2014/main" id="{AD758B90-FE71-5AF6-D1AD-A8A613622F9A}"/>
              </a:ext>
            </a:extLst>
          </p:cNvPr>
          <p:cNvSpPr txBox="1">
            <a:spLocks/>
          </p:cNvSpPr>
          <p:nvPr/>
        </p:nvSpPr>
        <p:spPr>
          <a:xfrm>
            <a:off x="4694549" y="2505414"/>
            <a:ext cx="6815580" cy="1793209"/>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accent1"/>
                </a:solidFill>
                <a:latin typeface="Arial"/>
                <a:cs typeface="Arial"/>
              </a:rPr>
              <a:t>Proposals</a:t>
            </a:r>
          </a:p>
          <a:p>
            <a:pPr marL="285750" indent="-285750">
              <a:spcBef>
                <a:spcPts val="600"/>
              </a:spcBef>
              <a:buFont typeface="Arial" panose="020B0604020202020204" pitchFamily="34" charset="0"/>
              <a:buChar char="•"/>
            </a:pPr>
            <a:r>
              <a:rPr lang="en-GB" sz="1800" dirty="0">
                <a:solidFill>
                  <a:srgbClr val="5F6061"/>
                </a:solidFill>
                <a:latin typeface="Arial"/>
                <a:cs typeface="Arial"/>
              </a:rPr>
              <a:t>Add to and clarify how to apply the equity method of accounting</a:t>
            </a:r>
          </a:p>
          <a:p>
            <a:pPr marL="285750" indent="-285750">
              <a:spcBef>
                <a:spcPts val="600"/>
              </a:spcBef>
              <a:buFont typeface="Arial" panose="020B0604020202020204" pitchFamily="34" charset="0"/>
              <a:buChar char="•"/>
            </a:pPr>
            <a:r>
              <a:rPr lang="en-GB" sz="1800" dirty="0">
                <a:solidFill>
                  <a:srgbClr val="5F6061"/>
                </a:solidFill>
                <a:latin typeface="Arial"/>
                <a:cs typeface="Arial"/>
              </a:rPr>
              <a:t>Introduce new disclosure requirements to enhance the information companies provide about associates and joint ventures</a:t>
            </a:r>
          </a:p>
        </p:txBody>
      </p:sp>
      <p:sp>
        <p:nvSpPr>
          <p:cNvPr id="4" name="Text Placeholder 21">
            <a:extLst>
              <a:ext uri="{FF2B5EF4-FFF2-40B4-BE49-F238E27FC236}">
                <a16:creationId xmlns:a16="http://schemas.microsoft.com/office/drawing/2014/main" id="{BEAF61D8-FC11-038F-9155-C624FD3F649E}"/>
              </a:ext>
            </a:extLst>
          </p:cNvPr>
          <p:cNvSpPr txBox="1">
            <a:spLocks/>
          </p:cNvSpPr>
          <p:nvPr/>
        </p:nvSpPr>
        <p:spPr>
          <a:xfrm>
            <a:off x="958107" y="2471893"/>
            <a:ext cx="3519625" cy="2024693"/>
          </a:xfrm>
          <a:prstGeom prst="rect">
            <a:avLst/>
          </a:prstGeom>
          <a:noFill/>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5F6061"/>
                </a:solidFill>
                <a:effectLst/>
                <a:uLnTx/>
                <a:uFillTx/>
                <a:latin typeface="Arial"/>
                <a:cs typeface="Arial"/>
              </a:rPr>
              <a:t>Project Objectives</a:t>
            </a:r>
          </a:p>
          <a:p>
            <a:pPr marL="285750" indent="-285750">
              <a:spcBef>
                <a:spcPts val="600"/>
              </a:spcBef>
              <a:buFont typeface="Arial" panose="020B0604020202020204" pitchFamily="34" charset="0"/>
              <a:buChar char="•"/>
              <a:defRPr/>
            </a:pPr>
            <a:r>
              <a:rPr lang="en-GB" sz="1800" dirty="0">
                <a:solidFill>
                  <a:srgbClr val="5F6061"/>
                </a:solidFill>
                <a:latin typeface="Arial"/>
                <a:cs typeface="Arial"/>
              </a:rPr>
              <a:t>Reduce diversity in practice by answering application questions</a:t>
            </a:r>
          </a:p>
          <a:p>
            <a:pPr marL="285750" indent="-285750">
              <a:spcBef>
                <a:spcPts val="600"/>
              </a:spcBef>
              <a:buFont typeface="Arial" panose="020B0604020202020204" pitchFamily="34" charset="0"/>
              <a:buChar char="•"/>
              <a:defRPr/>
            </a:pPr>
            <a:r>
              <a:rPr lang="en-GB" sz="1800" dirty="0">
                <a:solidFill>
                  <a:srgbClr val="5F6061"/>
                </a:solidFill>
                <a:latin typeface="Arial"/>
                <a:cs typeface="Arial"/>
              </a:rPr>
              <a:t>Improve understandability of IAS 28 </a:t>
            </a:r>
            <a:r>
              <a:rPr lang="en-GB" sz="1800" i="1" dirty="0">
                <a:solidFill>
                  <a:srgbClr val="5F6061"/>
                </a:solidFill>
                <a:latin typeface="Arial"/>
                <a:cs typeface="Arial"/>
              </a:rPr>
              <a:t>Investments in Associates and Joint Ventures</a:t>
            </a:r>
          </a:p>
        </p:txBody>
      </p:sp>
      <p:sp>
        <p:nvSpPr>
          <p:cNvPr id="5" name="Rectangle 4">
            <a:extLst>
              <a:ext uri="{FF2B5EF4-FFF2-40B4-BE49-F238E27FC236}">
                <a16:creationId xmlns:a16="http://schemas.microsoft.com/office/drawing/2014/main" id="{2FA8BCED-5CCD-EA24-267F-D1FD5F3A4520}"/>
              </a:ext>
            </a:extLst>
          </p:cNvPr>
          <p:cNvSpPr/>
          <p:nvPr/>
        </p:nvSpPr>
        <p:spPr>
          <a:xfrm>
            <a:off x="5891753" y="5354425"/>
            <a:ext cx="5854045" cy="1206631"/>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7" name="Text Placeholder 4">
            <a:extLst>
              <a:ext uri="{FF2B5EF4-FFF2-40B4-BE49-F238E27FC236}">
                <a16:creationId xmlns:a16="http://schemas.microsoft.com/office/drawing/2014/main" id="{EACBF72A-628C-97CD-141F-10F1E52869E2}"/>
              </a:ext>
            </a:extLst>
          </p:cNvPr>
          <p:cNvSpPr txBox="1">
            <a:spLocks/>
          </p:cNvSpPr>
          <p:nvPr/>
        </p:nvSpPr>
        <p:spPr>
          <a:xfrm>
            <a:off x="6976523" y="5406364"/>
            <a:ext cx="4769275" cy="973181"/>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Arial"/>
                <a:cs typeface="Arial"/>
              </a:rPr>
              <a:t>Comment period for the Exposure Draft </a:t>
            </a:r>
            <a:r>
              <a:rPr lang="en-GB" sz="1800" i="1" dirty="0">
                <a:solidFill>
                  <a:srgbClr val="C00000"/>
                </a:solidFill>
                <a:latin typeface="Arial"/>
                <a:cs typeface="Arial"/>
                <a:hlinkClick r:id="rId2">
                  <a:extLst>
                    <a:ext uri="{A12FA001-AC4F-418D-AE19-62706E023703}">
                      <ahyp:hlinkClr xmlns:ahyp="http://schemas.microsoft.com/office/drawing/2018/hyperlinkcolor" val="tx"/>
                    </a:ext>
                  </a:extLst>
                </a:hlinkClick>
              </a:rPr>
              <a:t>Equity Method of Accounting—IAS 28 </a:t>
            </a:r>
            <a:r>
              <a:rPr lang="en-GB" sz="1800" dirty="0">
                <a:solidFill>
                  <a:srgbClr val="C00000"/>
                </a:solidFill>
                <a:latin typeface="Arial"/>
                <a:cs typeface="Arial"/>
                <a:hlinkClick r:id="rId2">
                  <a:extLst>
                    <a:ext uri="{A12FA001-AC4F-418D-AE19-62706E023703}">
                      <ahyp:hlinkClr xmlns:ahyp="http://schemas.microsoft.com/office/drawing/2018/hyperlinkcolor" val="tx"/>
                    </a:ext>
                  </a:extLst>
                </a:hlinkClick>
              </a:rPr>
              <a:t>Investments in Associates and Joint Ventures </a:t>
            </a:r>
            <a:r>
              <a:rPr lang="en-GB" sz="1800" i="1" dirty="0">
                <a:solidFill>
                  <a:srgbClr val="C00000"/>
                </a:solidFill>
                <a:latin typeface="Arial"/>
                <a:cs typeface="Arial"/>
                <a:hlinkClick r:id="rId2">
                  <a:extLst>
                    <a:ext uri="{A12FA001-AC4F-418D-AE19-62706E023703}">
                      <ahyp:hlinkClr xmlns:ahyp="http://schemas.microsoft.com/office/drawing/2018/hyperlinkcolor" val="tx"/>
                    </a:ext>
                  </a:extLst>
                </a:hlinkClick>
              </a:rPr>
              <a:t>(revised 202x) </a:t>
            </a:r>
            <a:r>
              <a:rPr lang="en-GB" sz="1800" dirty="0">
                <a:latin typeface="Arial"/>
                <a:cs typeface="Arial"/>
              </a:rPr>
              <a:t>open until </a:t>
            </a:r>
            <a:r>
              <a:rPr lang="en-GB" sz="1800" b="1" dirty="0">
                <a:latin typeface="Arial"/>
                <a:cs typeface="Arial"/>
              </a:rPr>
              <a:t>20 January 2025</a:t>
            </a:r>
          </a:p>
          <a:p>
            <a:pPr marL="285750" indent="-285750">
              <a:buFont typeface="Arial" panose="020B0604020202020204" pitchFamily="34" charset="0"/>
              <a:buChar char="•"/>
            </a:pPr>
            <a:endParaRPr lang="en-GB" sz="2800" dirty="0">
              <a:solidFill>
                <a:schemeClr val="accent2"/>
              </a:solidFill>
            </a:endParaRPr>
          </a:p>
        </p:txBody>
      </p:sp>
      <p:pic>
        <p:nvPicPr>
          <p:cNvPr id="11" name="Graphic 10" descr="Mailbox with solid fill">
            <a:extLst>
              <a:ext uri="{FF2B5EF4-FFF2-40B4-BE49-F238E27FC236}">
                <a16:creationId xmlns:a16="http://schemas.microsoft.com/office/drawing/2014/main" id="{46A40179-C421-4A48-4395-7C2F4C9F91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4778" y="5576050"/>
            <a:ext cx="755703" cy="755703"/>
          </a:xfrm>
          <a:prstGeom prst="rect">
            <a:avLst/>
          </a:prstGeom>
        </p:spPr>
      </p:pic>
    </p:spTree>
    <p:extLst>
      <p:ext uri="{BB962C8B-B14F-4D97-AF65-F5344CB8AC3E}">
        <p14:creationId xmlns:p14="http://schemas.microsoft.com/office/powerpoint/2010/main" val="45579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C58D-9613-1BAB-85CE-7D035BD57B8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55E2F3C-37C6-753A-8ACA-DABB533BD471}"/>
              </a:ext>
            </a:extLst>
          </p:cNvPr>
          <p:cNvSpPr/>
          <p:nvPr/>
        </p:nvSpPr>
        <p:spPr>
          <a:xfrm>
            <a:off x="4316826" y="4818833"/>
            <a:ext cx="7461053" cy="179688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F5825A6-CABE-2B23-D46C-82A1D9A36993}"/>
              </a:ext>
            </a:extLst>
          </p:cNvPr>
          <p:cNvSpPr/>
          <p:nvPr/>
        </p:nvSpPr>
        <p:spPr>
          <a:xfrm>
            <a:off x="4321697" y="1895891"/>
            <a:ext cx="7461053" cy="280452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BB79F5A3-22C9-449E-DFE7-31DFB2C13718}"/>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18</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13091A75-92FB-00FD-BD9B-62CFDE29EDD0}"/>
              </a:ext>
            </a:extLst>
          </p:cNvPr>
          <p:cNvSpPr>
            <a:spLocks noGrp="1"/>
          </p:cNvSpPr>
          <p:nvPr>
            <p:ph type="title"/>
          </p:nvPr>
        </p:nvSpPr>
        <p:spPr>
          <a:xfrm>
            <a:off x="923264" y="1072438"/>
            <a:ext cx="10897260" cy="768823"/>
          </a:xfrm>
        </p:spPr>
        <p:txBody>
          <a:bodyPr/>
          <a:lstStyle/>
          <a:p>
            <a:r>
              <a:rPr lang="en-GB" altLang="zh-CN" sz="2800" dirty="0"/>
              <a:t>Ongoing projects: </a:t>
            </a:r>
            <a:r>
              <a:rPr lang="en-GB" sz="2800" dirty="0"/>
              <a:t>Business Combinations—Disclosures, Goodwill and Impairment</a:t>
            </a:r>
          </a:p>
        </p:txBody>
      </p:sp>
      <p:sp>
        <p:nvSpPr>
          <p:cNvPr id="8" name="Rectangle 7">
            <a:extLst>
              <a:ext uri="{FF2B5EF4-FFF2-40B4-BE49-F238E27FC236}">
                <a16:creationId xmlns:a16="http://schemas.microsoft.com/office/drawing/2014/main" id="{C0E2EDA0-8C03-FE0A-E0E7-C55B133D5ACE}"/>
              </a:ext>
            </a:extLst>
          </p:cNvPr>
          <p:cNvSpPr/>
          <p:nvPr/>
        </p:nvSpPr>
        <p:spPr>
          <a:xfrm>
            <a:off x="923264" y="598585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
            <a:extLst>
              <a:ext uri="{FF2B5EF4-FFF2-40B4-BE49-F238E27FC236}">
                <a16:creationId xmlns:a16="http://schemas.microsoft.com/office/drawing/2014/main" id="{A4CDC3F1-6DC3-E4A3-98BC-B68BEA24F74A}"/>
              </a:ext>
            </a:extLst>
          </p:cNvPr>
          <p:cNvSpPr txBox="1">
            <a:spLocks/>
          </p:cNvSpPr>
          <p:nvPr/>
        </p:nvSpPr>
        <p:spPr>
          <a:xfrm>
            <a:off x="990195" y="2261104"/>
            <a:ext cx="2995075" cy="170718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Project Objective</a:t>
            </a:r>
          </a:p>
          <a:p>
            <a:r>
              <a:rPr lang="en-GB" sz="1800" dirty="0"/>
              <a:t>Improve information companies provide about their acquisitions at a reasonable cost</a:t>
            </a:r>
          </a:p>
        </p:txBody>
      </p:sp>
      <p:sp>
        <p:nvSpPr>
          <p:cNvPr id="14" name="Text Placeholder 3">
            <a:extLst>
              <a:ext uri="{FF2B5EF4-FFF2-40B4-BE49-F238E27FC236}">
                <a16:creationId xmlns:a16="http://schemas.microsoft.com/office/drawing/2014/main" id="{9BF12FE5-D1A6-B0E3-5391-ABC42E3DCB80}"/>
              </a:ext>
            </a:extLst>
          </p:cNvPr>
          <p:cNvSpPr txBox="1">
            <a:spLocks/>
          </p:cNvSpPr>
          <p:nvPr/>
        </p:nvSpPr>
        <p:spPr>
          <a:xfrm>
            <a:off x="8490108" y="1830475"/>
            <a:ext cx="3675805" cy="43062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accent1"/>
                </a:solidFill>
              </a:rPr>
              <a:t>Proposed changes to IFRS 3</a:t>
            </a:r>
            <a:endParaRPr lang="en-GB" sz="1800" b="1" i="1" dirty="0">
              <a:solidFill>
                <a:schemeClr val="accent1"/>
              </a:solidFill>
            </a:endParaRPr>
          </a:p>
        </p:txBody>
      </p:sp>
      <p:sp>
        <p:nvSpPr>
          <p:cNvPr id="15" name="Text Placeholder 4">
            <a:extLst>
              <a:ext uri="{FF2B5EF4-FFF2-40B4-BE49-F238E27FC236}">
                <a16:creationId xmlns:a16="http://schemas.microsoft.com/office/drawing/2014/main" id="{0E136E93-41BA-B2E7-910E-A49F3F89D568}"/>
              </a:ext>
            </a:extLst>
          </p:cNvPr>
          <p:cNvSpPr txBox="1">
            <a:spLocks/>
          </p:cNvSpPr>
          <p:nvPr/>
        </p:nvSpPr>
        <p:spPr>
          <a:xfrm>
            <a:off x="1138021" y="4815412"/>
            <a:ext cx="2699424" cy="1208151"/>
          </a:xfrm>
          <a:prstGeom prst="rect">
            <a:avLst/>
          </a:prstGeom>
        </p:spPr>
        <p:txBody>
          <a:bodyPr wrap="square" lIns="0" tIns="0" rIns="0" bIns="0" numCol="1" spcCol="54000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2"/>
                </a:solidFill>
                <a:latin typeface="Arial"/>
                <a:cs typeface="Arial"/>
              </a:rPr>
              <a:t>What next</a:t>
            </a:r>
          </a:p>
          <a:p>
            <a:r>
              <a:rPr lang="en-GB" sz="1800" dirty="0">
                <a:latin typeface="Arial"/>
                <a:cs typeface="Arial"/>
              </a:rPr>
              <a:t>Discuss feedback on the </a:t>
            </a:r>
            <a:r>
              <a:rPr lang="en-GB" sz="1800" dirty="0">
                <a:latin typeface="Arial"/>
                <a:cs typeface="Arial"/>
                <a:hlinkClick r:id="rId3"/>
              </a:rPr>
              <a:t>Exposure Draft</a:t>
            </a:r>
          </a:p>
        </p:txBody>
      </p:sp>
      <p:sp>
        <p:nvSpPr>
          <p:cNvPr id="6" name="TextBox 5">
            <a:extLst>
              <a:ext uri="{FF2B5EF4-FFF2-40B4-BE49-F238E27FC236}">
                <a16:creationId xmlns:a16="http://schemas.microsoft.com/office/drawing/2014/main" id="{9C7FD213-E60C-3C0A-C655-048ED7B58BBB}"/>
              </a:ext>
            </a:extLst>
          </p:cNvPr>
          <p:cNvSpPr txBox="1"/>
          <p:nvPr/>
        </p:nvSpPr>
        <p:spPr>
          <a:xfrm>
            <a:off x="4921300" y="2170735"/>
            <a:ext cx="6451550" cy="2492990"/>
          </a:xfrm>
          <a:prstGeom prst="rect">
            <a:avLst/>
          </a:prstGeom>
          <a:noFill/>
        </p:spPr>
        <p:txBody>
          <a:bodyPr wrap="square" rtlCol="0">
            <a:spAutoFit/>
          </a:bodyPr>
          <a:lstStyle/>
          <a:p>
            <a:pPr>
              <a:spcAft>
                <a:spcPts val="1200"/>
              </a:spcAft>
              <a:buClr>
                <a:schemeClr val="accent2"/>
              </a:buClr>
            </a:pPr>
            <a:r>
              <a:rPr lang="en-GB" kern="1200" dirty="0">
                <a:solidFill>
                  <a:schemeClr val="tx1"/>
                </a:solidFill>
                <a:latin typeface="Arial" panose="020B0604020202020204" pitchFamily="34" charset="0"/>
                <a:cs typeface="Arial" panose="020B0604020202020204" pitchFamily="34" charset="0"/>
              </a:rPr>
              <a:t>Disclose information reviewed by key management personnel about the performance of a </a:t>
            </a:r>
            <a:r>
              <a:rPr lang="en-GB" b="1" kern="1200" dirty="0">
                <a:solidFill>
                  <a:schemeClr val="accent2"/>
                </a:solidFill>
                <a:latin typeface="Arial" panose="020B0604020202020204" pitchFamily="34" charset="0"/>
                <a:cs typeface="Arial" panose="020B0604020202020204" pitchFamily="34" charset="0"/>
              </a:rPr>
              <a:t>strategic business combination</a:t>
            </a:r>
          </a:p>
          <a:p>
            <a:pPr>
              <a:spcAft>
                <a:spcPts val="1200"/>
              </a:spcAft>
              <a:buClr>
                <a:schemeClr val="accent2"/>
              </a:buClr>
            </a:pPr>
            <a:r>
              <a:rPr lang="en-GB" dirty="0">
                <a:latin typeface="Arial" panose="020B0604020202020204" pitchFamily="34" charset="0"/>
                <a:cs typeface="Arial" panose="020B0604020202020204" pitchFamily="34" charset="0"/>
              </a:rPr>
              <a:t>Disclosing quantitative information, in the year of acquisition, about expected synergies</a:t>
            </a:r>
            <a:endParaRPr lang="en-GB" dirty="0">
              <a:latin typeface="Arial" panose="020B0604020202020204" pitchFamily="34" charset="0"/>
              <a:ea typeface="Cambria"/>
              <a:cs typeface="Arial" panose="020B0604020202020204" pitchFamily="34" charset="0"/>
            </a:endParaRPr>
          </a:p>
          <a:p>
            <a:pPr>
              <a:spcAft>
                <a:spcPts val="1200"/>
              </a:spcAft>
              <a:buClr>
                <a:schemeClr val="accent2"/>
              </a:buClr>
            </a:pPr>
            <a:r>
              <a:rPr lang="en-GB" b="1" dirty="0">
                <a:solidFill>
                  <a:schemeClr val="accent2"/>
                </a:solidFill>
                <a:latin typeface="Arial" panose="020B0604020202020204" pitchFamily="34" charset="0"/>
                <a:cs typeface="Arial" panose="020B0604020202020204" pitchFamily="34" charset="0"/>
              </a:rPr>
              <a:t>Exempt</a:t>
            </a:r>
            <a:r>
              <a:rPr lang="en-GB" dirty="0">
                <a:latin typeface="Arial" panose="020B0604020202020204" pitchFamily="34" charset="0"/>
                <a:cs typeface="Arial" panose="020B0604020202020204" pitchFamily="34" charset="0"/>
              </a:rPr>
              <a:t> an entity from disclosing some information in specific circumstances</a:t>
            </a:r>
          </a:p>
          <a:p>
            <a:pPr>
              <a:spcAft>
                <a:spcPts val="1200"/>
              </a:spcAft>
              <a:buClr>
                <a:schemeClr val="accent2"/>
              </a:buClr>
            </a:pPr>
            <a:r>
              <a:rPr lang="en-GB" kern="1200" dirty="0">
                <a:solidFill>
                  <a:schemeClr val="tx1"/>
                </a:solidFill>
                <a:latin typeface="Arial" panose="020B0604020202020204" pitchFamily="34" charset="0"/>
                <a:cs typeface="Arial" panose="020B0604020202020204" pitchFamily="34" charset="0"/>
              </a:rPr>
              <a:t>Other improvements to IFRS 3 disclosure requirements</a:t>
            </a:r>
          </a:p>
        </p:txBody>
      </p:sp>
      <p:pic>
        <p:nvPicPr>
          <p:cNvPr id="7" name="Graphic 6" descr="Miscellaneous with solid fill">
            <a:extLst>
              <a:ext uri="{FF2B5EF4-FFF2-40B4-BE49-F238E27FC236}">
                <a16:creationId xmlns:a16="http://schemas.microsoft.com/office/drawing/2014/main" id="{6C49846F-0D0D-3498-3BE1-694F49A1BA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31153" y="4243077"/>
            <a:ext cx="447549" cy="447549"/>
          </a:xfrm>
          <a:prstGeom prst="rect">
            <a:avLst/>
          </a:prstGeom>
        </p:spPr>
      </p:pic>
      <p:pic>
        <p:nvPicPr>
          <p:cNvPr id="16" name="Graphic 15" descr="Shield Tick with solid fill">
            <a:extLst>
              <a:ext uri="{FF2B5EF4-FFF2-40B4-BE49-F238E27FC236}">
                <a16:creationId xmlns:a16="http://schemas.microsoft.com/office/drawing/2014/main" id="{551849C8-BB02-3B7E-C34D-CA51DB0DDF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31153" y="3588023"/>
            <a:ext cx="447549" cy="447549"/>
          </a:xfrm>
          <a:prstGeom prst="rect">
            <a:avLst/>
          </a:prstGeom>
        </p:spPr>
      </p:pic>
      <p:pic>
        <p:nvPicPr>
          <p:cNvPr id="17" name="Graphic 16" descr="Zipper outline">
            <a:extLst>
              <a:ext uri="{FF2B5EF4-FFF2-40B4-BE49-F238E27FC236}">
                <a16:creationId xmlns:a16="http://schemas.microsoft.com/office/drawing/2014/main" id="{D9C654D0-E2DB-5648-5A6F-8C6EBEF498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31153" y="2978085"/>
            <a:ext cx="447549" cy="447549"/>
          </a:xfrm>
          <a:prstGeom prst="rect">
            <a:avLst/>
          </a:prstGeom>
        </p:spPr>
      </p:pic>
      <p:pic>
        <p:nvPicPr>
          <p:cNvPr id="18" name="Graphic 17" descr="Upward trend outline">
            <a:extLst>
              <a:ext uri="{FF2B5EF4-FFF2-40B4-BE49-F238E27FC236}">
                <a16:creationId xmlns:a16="http://schemas.microsoft.com/office/drawing/2014/main" id="{15E0699D-8FBC-A558-21BC-05C2EEAF69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19279" y="2280809"/>
            <a:ext cx="447549" cy="447549"/>
          </a:xfrm>
          <a:prstGeom prst="rect">
            <a:avLst/>
          </a:prstGeom>
        </p:spPr>
      </p:pic>
      <p:sp>
        <p:nvSpPr>
          <p:cNvPr id="19" name="Text Placeholder 3">
            <a:extLst>
              <a:ext uri="{FF2B5EF4-FFF2-40B4-BE49-F238E27FC236}">
                <a16:creationId xmlns:a16="http://schemas.microsoft.com/office/drawing/2014/main" id="{9D4C3B6B-7A18-AD94-4223-7DD17C0E8787}"/>
              </a:ext>
            </a:extLst>
          </p:cNvPr>
          <p:cNvSpPr txBox="1">
            <a:spLocks/>
          </p:cNvSpPr>
          <p:nvPr/>
        </p:nvSpPr>
        <p:spPr>
          <a:xfrm>
            <a:off x="8465792" y="4786938"/>
            <a:ext cx="3580848" cy="43062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accent1"/>
                </a:solidFill>
              </a:rPr>
              <a:t>Proposed changes to IAS 36</a:t>
            </a:r>
            <a:endParaRPr lang="en-GB" sz="1800" b="1" i="1" dirty="0">
              <a:solidFill>
                <a:schemeClr val="accent1"/>
              </a:solidFill>
            </a:endParaRPr>
          </a:p>
        </p:txBody>
      </p:sp>
      <p:sp>
        <p:nvSpPr>
          <p:cNvPr id="20" name="TextBox 19">
            <a:extLst>
              <a:ext uri="{FF2B5EF4-FFF2-40B4-BE49-F238E27FC236}">
                <a16:creationId xmlns:a16="http://schemas.microsoft.com/office/drawing/2014/main" id="{C8318299-8DB1-42C1-9922-BD9E4CF33F2C}"/>
              </a:ext>
            </a:extLst>
          </p:cNvPr>
          <p:cNvSpPr txBox="1"/>
          <p:nvPr/>
        </p:nvSpPr>
        <p:spPr>
          <a:xfrm>
            <a:off x="5026076" y="5107610"/>
            <a:ext cx="6994474" cy="1508105"/>
          </a:xfrm>
          <a:prstGeom prst="rect">
            <a:avLst/>
          </a:prstGeom>
          <a:noFill/>
        </p:spPr>
        <p:txBody>
          <a:bodyPr wrap="square" rtlCol="0">
            <a:spAutoFit/>
          </a:bodyPr>
          <a:lstStyle/>
          <a:p>
            <a:pPr>
              <a:spcAft>
                <a:spcPts val="1200"/>
              </a:spcAft>
              <a:buClr>
                <a:schemeClr val="accent2"/>
              </a:buClr>
            </a:pPr>
            <a:r>
              <a:rPr lang="en-GB" kern="1200" dirty="0">
                <a:solidFill>
                  <a:schemeClr val="tx1"/>
                </a:solidFill>
                <a:latin typeface="Arial" panose="020B0604020202020204" pitchFamily="34" charset="0"/>
                <a:cs typeface="Arial" panose="020B0604020202020204" pitchFamily="34" charset="0"/>
              </a:rPr>
              <a:t>Clarify how an entity allocates goodwill to cash-generating units</a:t>
            </a:r>
          </a:p>
          <a:p>
            <a:pPr>
              <a:spcAft>
                <a:spcPts val="1200"/>
              </a:spcAft>
              <a:buClr>
                <a:schemeClr val="accent2"/>
              </a:buClr>
            </a:pPr>
            <a:r>
              <a:rPr lang="en-GB" kern="1200" dirty="0">
                <a:solidFill>
                  <a:schemeClr val="tx1"/>
                </a:solidFill>
                <a:latin typeface="Arial" panose="020B0604020202020204" pitchFamily="34" charset="0"/>
                <a:cs typeface="Arial" panose="020B0604020202020204" pitchFamily="34" charset="0"/>
              </a:rPr>
              <a:t>Require an entity to disclose in which reportable segment a cash‑generating unit containing goodwill is included</a:t>
            </a:r>
          </a:p>
          <a:p>
            <a:pPr>
              <a:spcAft>
                <a:spcPts val="1200"/>
              </a:spcAft>
              <a:buClr>
                <a:schemeClr val="accent2"/>
              </a:buClr>
            </a:pPr>
            <a:r>
              <a:rPr lang="en-GB" kern="1200" dirty="0">
                <a:solidFill>
                  <a:schemeClr val="tx1"/>
                </a:solidFill>
                <a:latin typeface="Arial" panose="020B0604020202020204" pitchFamily="34" charset="0"/>
                <a:cs typeface="Arial" panose="020B0604020202020204" pitchFamily="34" charset="0"/>
              </a:rPr>
              <a:t>Simplify and improve the calculation of value in use</a:t>
            </a:r>
          </a:p>
        </p:txBody>
      </p:sp>
      <p:pic>
        <p:nvPicPr>
          <p:cNvPr id="21" name="Graphic 20" descr="Flowchart with solid fill">
            <a:extLst>
              <a:ext uri="{FF2B5EF4-FFF2-40B4-BE49-F238E27FC236}">
                <a16:creationId xmlns:a16="http://schemas.microsoft.com/office/drawing/2014/main" id="{9B2BEF93-594E-F3B5-E7C2-BBCF2BA281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66368" y="5098553"/>
            <a:ext cx="454933" cy="454933"/>
          </a:xfrm>
          <a:prstGeom prst="rect">
            <a:avLst/>
          </a:prstGeom>
        </p:spPr>
      </p:pic>
      <p:pic>
        <p:nvPicPr>
          <p:cNvPr id="22" name="Graphic 21" descr="Calculator with solid fill">
            <a:extLst>
              <a:ext uri="{FF2B5EF4-FFF2-40B4-BE49-F238E27FC236}">
                <a16:creationId xmlns:a16="http://schemas.microsoft.com/office/drawing/2014/main" id="{27B1597A-0AB7-4328-4F7B-45ABB6EA152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77023" y="6171063"/>
            <a:ext cx="454933" cy="454933"/>
          </a:xfrm>
          <a:prstGeom prst="rect">
            <a:avLst/>
          </a:prstGeom>
        </p:spPr>
      </p:pic>
      <p:pic>
        <p:nvPicPr>
          <p:cNvPr id="23" name="Graphic 22" descr="Information with solid fill">
            <a:extLst>
              <a:ext uri="{FF2B5EF4-FFF2-40B4-BE49-F238E27FC236}">
                <a16:creationId xmlns:a16="http://schemas.microsoft.com/office/drawing/2014/main" id="{527F683C-C484-05B1-7561-AEE04E2C519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66368" y="5618413"/>
            <a:ext cx="454933" cy="454933"/>
          </a:xfrm>
          <a:prstGeom prst="rect">
            <a:avLst/>
          </a:prstGeom>
        </p:spPr>
      </p:pic>
    </p:spTree>
    <p:extLst>
      <p:ext uri="{BB962C8B-B14F-4D97-AF65-F5344CB8AC3E}">
        <p14:creationId xmlns:p14="http://schemas.microsoft.com/office/powerpoint/2010/main" val="343050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1E6A1-0BC2-833F-34AF-33EB3E5811E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FFFE7D6-E5AB-28DC-6222-17011AB2BF98}"/>
              </a:ext>
            </a:extLst>
          </p:cNvPr>
          <p:cNvSpPr/>
          <p:nvPr/>
        </p:nvSpPr>
        <p:spPr>
          <a:xfrm>
            <a:off x="5578329" y="4100663"/>
            <a:ext cx="6421993" cy="2379205"/>
          </a:xfrm>
          <a:prstGeom prst="rect">
            <a:avLst/>
          </a:prstGeom>
          <a:solidFill>
            <a:srgbClr val="DAEBF5"/>
          </a:solidFill>
          <a:ln>
            <a:solidFill>
              <a:srgbClr val="DAEBF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073C29B-0B36-3071-EAD9-E040F5393337}"/>
              </a:ext>
            </a:extLst>
          </p:cNvPr>
          <p:cNvSpPr/>
          <p:nvPr/>
        </p:nvSpPr>
        <p:spPr>
          <a:xfrm>
            <a:off x="5578329" y="2198168"/>
            <a:ext cx="6421993" cy="1731097"/>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76326A06-357C-B776-B68F-AA11B713924A}"/>
              </a:ext>
            </a:extLst>
          </p:cNvPr>
          <p:cNvSpPr>
            <a:spLocks noGrp="1"/>
          </p:cNvSpPr>
          <p:nvPr>
            <p:ph type="body" sz="quarter" idx="10"/>
          </p:nvPr>
        </p:nvSpPr>
        <p:spPr>
          <a:xfrm>
            <a:off x="1019173" y="1372579"/>
            <a:ext cx="10188575" cy="654191"/>
          </a:xfrm>
        </p:spPr>
        <p:txBody>
          <a:bodyPr/>
          <a:lstStyle/>
          <a:p>
            <a:r>
              <a:rPr lang="en-GB" altLang="zh-CN" sz="2800" dirty="0"/>
              <a:t>Ongoing projects: </a:t>
            </a:r>
            <a:r>
              <a:rPr lang="en-GB" sz="2800" dirty="0"/>
              <a:t>Financial Instruments with Characteristics of Equity</a:t>
            </a:r>
          </a:p>
        </p:txBody>
      </p:sp>
      <p:sp>
        <p:nvSpPr>
          <p:cNvPr id="3" name="Text Placeholder 2">
            <a:extLst>
              <a:ext uri="{FF2B5EF4-FFF2-40B4-BE49-F238E27FC236}">
                <a16:creationId xmlns:a16="http://schemas.microsoft.com/office/drawing/2014/main" id="{5CB1128D-7B63-6B90-0525-B3A559DB7DD6}"/>
              </a:ext>
            </a:extLst>
          </p:cNvPr>
          <p:cNvSpPr>
            <a:spLocks noGrp="1"/>
          </p:cNvSpPr>
          <p:nvPr>
            <p:ph type="body" sz="quarter" idx="19"/>
          </p:nvPr>
        </p:nvSpPr>
        <p:spPr>
          <a:xfrm>
            <a:off x="1061214" y="2405764"/>
            <a:ext cx="4302438" cy="3474447"/>
          </a:xfrm>
        </p:spPr>
        <p:txBody>
          <a:bodyPr/>
          <a:lstStyle/>
          <a:p>
            <a:r>
              <a:rPr lang="en-GB" sz="2000" b="1" dirty="0"/>
              <a:t>Project Objectives</a:t>
            </a:r>
          </a:p>
          <a:p>
            <a:pPr marL="285750" indent="-285750">
              <a:buFont typeface="Arial" panose="020B0604020202020204" pitchFamily="34" charset="0"/>
              <a:buChar char="•"/>
            </a:pPr>
            <a:r>
              <a:rPr lang="en-GB" sz="1800" dirty="0"/>
              <a:t>Improve information entities provide in their financial statements about financial instruments they have issued</a:t>
            </a:r>
          </a:p>
          <a:p>
            <a:pPr marL="285750" indent="-285750">
              <a:buFont typeface="Arial" panose="020B0604020202020204" pitchFamily="34" charset="0"/>
              <a:buChar char="•"/>
            </a:pPr>
            <a:r>
              <a:rPr lang="en-GB" sz="1800" dirty="0"/>
              <a:t>Address challenges with applying IAS 32 </a:t>
            </a:r>
            <a:r>
              <a:rPr lang="en-GB" sz="1800" i="1" dirty="0"/>
              <a:t>Financial Instruments: Presentation</a:t>
            </a:r>
          </a:p>
        </p:txBody>
      </p:sp>
      <p:sp>
        <p:nvSpPr>
          <p:cNvPr id="4" name="Text Placeholder 3">
            <a:extLst>
              <a:ext uri="{FF2B5EF4-FFF2-40B4-BE49-F238E27FC236}">
                <a16:creationId xmlns:a16="http://schemas.microsoft.com/office/drawing/2014/main" id="{B1AFA512-FBE8-0E75-22CB-FF011D4630F5}"/>
              </a:ext>
            </a:extLst>
          </p:cNvPr>
          <p:cNvSpPr>
            <a:spLocks noGrp="1"/>
          </p:cNvSpPr>
          <p:nvPr>
            <p:ph type="body" sz="quarter" idx="20"/>
          </p:nvPr>
        </p:nvSpPr>
        <p:spPr>
          <a:xfrm>
            <a:off x="5716852" y="2198168"/>
            <a:ext cx="5812130" cy="1817652"/>
          </a:xfrm>
        </p:spPr>
        <p:txBody>
          <a:bodyPr wrap="square" lIns="0" tIns="0" rIns="0" bIns="0" numCol="1" spcCol="540000" anchor="t"/>
          <a:lstStyle/>
          <a:p>
            <a:r>
              <a:rPr lang="en-GB" sz="2000" b="1" dirty="0">
                <a:solidFill>
                  <a:schemeClr val="accent1"/>
                </a:solidFill>
                <a:latin typeface="Arial"/>
                <a:cs typeface="Arial"/>
              </a:rPr>
              <a:t>Approach</a:t>
            </a:r>
          </a:p>
          <a:p>
            <a:pPr marL="285750" indent="-285750">
              <a:buFont typeface="Arial" panose="020B0604020202020204" pitchFamily="34" charset="0"/>
              <a:buChar char="•"/>
            </a:pPr>
            <a:r>
              <a:rPr lang="en-GB" sz="1800" dirty="0">
                <a:latin typeface="Arial"/>
                <a:cs typeface="Arial"/>
              </a:rPr>
              <a:t>Clarify IAS 32 classification principles</a:t>
            </a:r>
          </a:p>
          <a:p>
            <a:pPr marL="285750" indent="-285750">
              <a:buFont typeface="Arial" panose="020B0604020202020204" pitchFamily="34" charset="0"/>
              <a:buChar char="•"/>
            </a:pPr>
            <a:r>
              <a:rPr lang="en-GB" sz="1800" dirty="0">
                <a:latin typeface="Arial"/>
                <a:cs typeface="Arial"/>
              </a:rPr>
              <a:t>Improve presentation and disclosure</a:t>
            </a:r>
            <a:endParaRPr lang="en-GB" dirty="0"/>
          </a:p>
          <a:p>
            <a:pPr marL="285750" indent="-285750">
              <a:buFont typeface="Arial" panose="020B0604020202020204" pitchFamily="34" charset="0"/>
              <a:buChar char="•"/>
            </a:pPr>
            <a:r>
              <a:rPr lang="en-GB" sz="1800" dirty="0">
                <a:latin typeface="Arial"/>
                <a:cs typeface="Arial"/>
              </a:rPr>
              <a:t>Provide application guidance and illustrative examples</a:t>
            </a:r>
          </a:p>
          <a:p>
            <a:endParaRPr lang="en-GB" sz="1800" dirty="0"/>
          </a:p>
        </p:txBody>
      </p:sp>
      <p:sp>
        <p:nvSpPr>
          <p:cNvPr id="5" name="Text Placeholder 4">
            <a:extLst>
              <a:ext uri="{FF2B5EF4-FFF2-40B4-BE49-F238E27FC236}">
                <a16:creationId xmlns:a16="http://schemas.microsoft.com/office/drawing/2014/main" id="{0B4DBE42-7CB3-D7B3-0732-9087B7B472EC}"/>
              </a:ext>
            </a:extLst>
          </p:cNvPr>
          <p:cNvSpPr>
            <a:spLocks noGrp="1"/>
          </p:cNvSpPr>
          <p:nvPr>
            <p:ph type="body" sz="quarter" idx="21"/>
          </p:nvPr>
        </p:nvSpPr>
        <p:spPr>
          <a:xfrm>
            <a:off x="1019172" y="4548341"/>
            <a:ext cx="4302438" cy="1513444"/>
          </a:xfrm>
        </p:spPr>
        <p:txBody>
          <a:bodyPr wrap="square" lIns="0" tIns="0" rIns="0" bIns="0" numCol="1" spcCol="540000" anchor="t"/>
          <a:lstStyle/>
          <a:p>
            <a:r>
              <a:rPr lang="en-GB" sz="2000" b="1" dirty="0">
                <a:solidFill>
                  <a:schemeClr val="accent2"/>
                </a:solidFill>
                <a:latin typeface="Arial"/>
                <a:cs typeface="Arial"/>
              </a:rPr>
              <a:t>What next</a:t>
            </a:r>
          </a:p>
          <a:p>
            <a:pPr marL="285750" indent="-285750">
              <a:buFont typeface="Arial" panose="020B0604020202020204" pitchFamily="34" charset="0"/>
              <a:buChar char="•"/>
            </a:pPr>
            <a:r>
              <a:rPr lang="en-GB" sz="1800" dirty="0">
                <a:latin typeface="Arial"/>
                <a:cs typeface="Arial"/>
              </a:rPr>
              <a:t>Analyse feedback and redeliberate proposals in the </a:t>
            </a:r>
            <a:r>
              <a:rPr lang="en-GB" sz="1800" dirty="0">
                <a:latin typeface="Arial"/>
                <a:cs typeface="Arial"/>
                <a:hlinkClick r:id="rId2"/>
              </a:rPr>
              <a:t>Exposure Draft</a:t>
            </a:r>
            <a:endParaRPr lang="en-GB" sz="1800" dirty="0">
              <a:latin typeface="Arial"/>
              <a:cs typeface="Arial"/>
            </a:endParaRPr>
          </a:p>
          <a:p>
            <a:pPr marL="285750" indent="-285750">
              <a:buFont typeface="Arial" panose="020B0604020202020204" pitchFamily="34" charset="0"/>
              <a:buChar char="•"/>
            </a:pPr>
            <a:r>
              <a:rPr lang="en-GB" sz="1800" dirty="0">
                <a:latin typeface="Arial"/>
                <a:cs typeface="Arial"/>
              </a:rPr>
              <a:t>Decide project direction</a:t>
            </a:r>
          </a:p>
        </p:txBody>
      </p:sp>
      <p:sp>
        <p:nvSpPr>
          <p:cNvPr id="6" name="Footer Placeholder 5">
            <a:extLst>
              <a:ext uri="{FF2B5EF4-FFF2-40B4-BE49-F238E27FC236}">
                <a16:creationId xmlns:a16="http://schemas.microsoft.com/office/drawing/2014/main" id="{31A02A7D-763A-3C17-7581-86EBBDFC7E90}"/>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19</a:t>
            </a:fld>
            <a:endParaRPr lang="en-US">
              <a:latin typeface="Arial" panose="020B0604020202020204" pitchFamily="34" charset="0"/>
              <a:cs typeface="Arial" panose="020B0604020202020204" pitchFamily="34" charset="0"/>
            </a:endParaRPr>
          </a:p>
        </p:txBody>
      </p:sp>
      <p:sp>
        <p:nvSpPr>
          <p:cNvPr id="7" name="Text Placeholder 4">
            <a:extLst>
              <a:ext uri="{FF2B5EF4-FFF2-40B4-BE49-F238E27FC236}">
                <a16:creationId xmlns:a16="http://schemas.microsoft.com/office/drawing/2014/main" id="{209C1313-1212-8984-C255-1C050DC43EF9}"/>
              </a:ext>
            </a:extLst>
          </p:cNvPr>
          <p:cNvSpPr txBox="1">
            <a:spLocks/>
          </p:cNvSpPr>
          <p:nvPr/>
        </p:nvSpPr>
        <p:spPr>
          <a:xfrm>
            <a:off x="5716850" y="4142988"/>
            <a:ext cx="6283472" cy="2257812"/>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latin typeface="Arial"/>
                <a:cs typeface="Arial"/>
              </a:rPr>
              <a:t>Feedback</a:t>
            </a:r>
          </a:p>
          <a:p>
            <a:pPr marL="285750" indent="-285750">
              <a:spcBef>
                <a:spcPts val="600"/>
              </a:spcBef>
              <a:buFont typeface="Arial" panose="020B0604020202020204" pitchFamily="34" charset="0"/>
              <a:buChar char="•"/>
            </a:pPr>
            <a:r>
              <a:rPr lang="en-GB" sz="1800" dirty="0">
                <a:latin typeface="Arial"/>
                <a:cs typeface="Arial"/>
              </a:rPr>
              <a:t>General support for project direction and efforts made by the IASB</a:t>
            </a:r>
          </a:p>
          <a:p>
            <a:pPr marL="285750" indent="-285750">
              <a:buFont typeface="Arial" panose="020B0604020202020204" pitchFamily="34" charset="0"/>
              <a:buChar char="•"/>
            </a:pPr>
            <a:r>
              <a:rPr lang="en-GB" sz="1800" dirty="0">
                <a:latin typeface="Arial"/>
                <a:cs typeface="Arial"/>
              </a:rPr>
              <a:t>Concerns relating to changes in classification outcomes for some instruments or potential for new diversity to develop</a:t>
            </a:r>
          </a:p>
          <a:p>
            <a:pPr marL="285750" indent="-285750">
              <a:buFont typeface="Arial" panose="020B0604020202020204" pitchFamily="34" charset="0"/>
              <a:buChar char="•"/>
            </a:pPr>
            <a:r>
              <a:rPr lang="en-GB" sz="1800" dirty="0">
                <a:latin typeface="Arial"/>
                <a:cs typeface="Arial"/>
              </a:rPr>
              <a:t>Support from investors for presentation and disclosure proposals</a:t>
            </a:r>
            <a:endParaRPr lang="en-GB" sz="1800" dirty="0"/>
          </a:p>
          <a:p>
            <a:pPr marL="285750" indent="-285750">
              <a:buFont typeface="Arial" panose="020B0604020202020204" pitchFamily="34" charset="0"/>
              <a:buChar char="•"/>
            </a:pPr>
            <a:endParaRPr lang="en-GB" sz="1800" dirty="0">
              <a:latin typeface="Arial"/>
              <a:cs typeface="Arial"/>
            </a:endParaRPr>
          </a:p>
        </p:txBody>
      </p:sp>
    </p:spTree>
    <p:extLst>
      <p:ext uri="{BB962C8B-B14F-4D97-AF65-F5344CB8AC3E}">
        <p14:creationId xmlns:p14="http://schemas.microsoft.com/office/powerpoint/2010/main" val="5470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13CED2-A633-6E88-2536-B84C8D061E9A}"/>
              </a:ext>
            </a:extLst>
          </p:cNvPr>
          <p:cNvSpPr>
            <a:spLocks noGrp="1"/>
          </p:cNvSpPr>
          <p:nvPr>
            <p:ph type="body" sz="quarter" idx="10"/>
          </p:nvPr>
        </p:nvSpPr>
        <p:spPr>
          <a:xfrm>
            <a:off x="1019173" y="1351313"/>
            <a:ext cx="10188575" cy="513181"/>
          </a:xfrm>
        </p:spPr>
        <p:txBody>
          <a:bodyPr/>
          <a:lstStyle/>
          <a:p>
            <a:r>
              <a:rPr lang="en-GB" sz="2800"/>
              <a:t>Update on the IASB’s activities</a:t>
            </a:r>
            <a:endParaRPr lang="en-US" sz="2800">
              <a:solidFill>
                <a:srgbClr val="5F6062"/>
              </a:solidFill>
            </a:endParaRPr>
          </a:p>
          <a:p>
            <a:endParaRPr lang="en-US"/>
          </a:p>
        </p:txBody>
      </p:sp>
      <p:sp>
        <p:nvSpPr>
          <p:cNvPr id="2" name="Footer Placeholder 14">
            <a:extLst>
              <a:ext uri="{FF2B5EF4-FFF2-40B4-BE49-F238E27FC236}">
                <a16:creationId xmlns:a16="http://schemas.microsoft.com/office/drawing/2014/main" id="{2CC3F022-91EB-20CD-A2B6-606FC049243C}"/>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2</a:t>
            </a:fld>
            <a:endParaRPr lang="en-US">
              <a:cs typeface="Arial" panose="020B0604020202020204" pitchFamily="34" charset="0"/>
            </a:endParaRPr>
          </a:p>
        </p:txBody>
      </p:sp>
      <p:sp>
        <p:nvSpPr>
          <p:cNvPr id="7" name="Rectangle 6">
            <a:extLst>
              <a:ext uri="{FF2B5EF4-FFF2-40B4-BE49-F238E27FC236}">
                <a16:creationId xmlns:a16="http://schemas.microsoft.com/office/drawing/2014/main" id="{F3A40335-0CC2-7632-C64E-867D7EC8721D}"/>
              </a:ext>
            </a:extLst>
          </p:cNvPr>
          <p:cNvSpPr/>
          <p:nvPr/>
        </p:nvSpPr>
        <p:spPr>
          <a:xfrm>
            <a:off x="1019173" y="2278774"/>
            <a:ext cx="101885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909422A-886E-5A79-0397-8C9A147ACA7E}"/>
              </a:ext>
            </a:extLst>
          </p:cNvPr>
          <p:cNvGraphicFramePr>
            <a:graphicFrameLocks noGrp="1"/>
          </p:cNvGraphicFramePr>
          <p:nvPr>
            <p:extLst>
              <p:ext uri="{D42A27DB-BD31-4B8C-83A1-F6EECF244321}">
                <p14:modId xmlns:p14="http://schemas.microsoft.com/office/powerpoint/2010/main" val="2966313565"/>
              </p:ext>
            </p:extLst>
          </p:nvPr>
        </p:nvGraphicFramePr>
        <p:xfrm>
          <a:off x="1027228" y="4947618"/>
          <a:ext cx="10188574" cy="566217"/>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0188574">
                  <a:extLst>
                    <a:ext uri="{9D8B030D-6E8A-4147-A177-3AD203B41FA5}">
                      <a16:colId xmlns:a16="http://schemas.microsoft.com/office/drawing/2014/main" val="1751575470"/>
                    </a:ext>
                  </a:extLst>
                </a:gridCol>
              </a:tblGrid>
              <a:tr h="566217">
                <a:tc>
                  <a:txBody>
                    <a:bodyPr/>
                    <a:lstStyle/>
                    <a:p>
                      <a:pPr algn="l"/>
                      <a:r>
                        <a:rPr lang="en-US" sz="1800" b="1" dirty="0">
                          <a:solidFill>
                            <a:srgbClr val="5F6062"/>
                          </a:solidFill>
                          <a:latin typeface="Arial" panose="020B0604020202020204" pitchFamily="34" charset="0"/>
                          <a:cs typeface="Arial" panose="020B0604020202020204" pitchFamily="34" charset="0"/>
                        </a:rPr>
                        <a:t>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DFDF"/>
                    </a:solidFill>
                  </a:tcPr>
                </a:tc>
                <a:extLst>
                  <a:ext uri="{0D108BD9-81ED-4DB2-BD59-A6C34878D82A}">
                    <a16:rowId xmlns:a16="http://schemas.microsoft.com/office/drawing/2014/main" val="2466376512"/>
                  </a:ext>
                </a:extLst>
              </a:tr>
            </a:tbl>
          </a:graphicData>
        </a:graphic>
      </p:graphicFrame>
      <p:graphicFrame>
        <p:nvGraphicFramePr>
          <p:cNvPr id="10" name="Table 9">
            <a:extLst>
              <a:ext uri="{FF2B5EF4-FFF2-40B4-BE49-F238E27FC236}">
                <a16:creationId xmlns:a16="http://schemas.microsoft.com/office/drawing/2014/main" id="{7C10DFD8-D922-841E-596C-79DE0DCBF491}"/>
              </a:ext>
            </a:extLst>
          </p:cNvPr>
          <p:cNvGraphicFramePr>
            <a:graphicFrameLocks noGrp="1"/>
          </p:cNvGraphicFramePr>
          <p:nvPr>
            <p:extLst>
              <p:ext uri="{D42A27DB-BD31-4B8C-83A1-F6EECF244321}">
                <p14:modId xmlns:p14="http://schemas.microsoft.com/office/powerpoint/2010/main" val="3880562537"/>
              </p:ext>
            </p:extLst>
          </p:nvPr>
        </p:nvGraphicFramePr>
        <p:xfrm>
          <a:off x="1036634" y="2345983"/>
          <a:ext cx="10180521" cy="22845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180521">
                  <a:extLst>
                    <a:ext uri="{9D8B030D-6E8A-4147-A177-3AD203B41FA5}">
                      <a16:colId xmlns:a16="http://schemas.microsoft.com/office/drawing/2014/main" val="2560207851"/>
                    </a:ext>
                  </a:extLst>
                </a:gridCol>
              </a:tblGrid>
              <a:tr h="552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5F6062"/>
                          </a:solidFill>
                          <a:latin typeface="Arial" panose="020B0604020202020204" pitchFamily="34" charset="0"/>
                          <a:cs typeface="Arial" panose="020B0604020202020204" pitchFamily="34" charset="0"/>
                        </a:rPr>
                        <a:t>Contents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79185548"/>
                  </a:ext>
                </a:extLst>
              </a:tr>
              <a:tr h="5684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latin typeface="Arial" panose="020B0604020202020204" pitchFamily="34" charset="0"/>
                          <a:ea typeface="+mn-ea"/>
                          <a:cs typeface="Arial" panose="020B0604020202020204" pitchFamily="34" charset="0"/>
                        </a:rPr>
                        <a:t>Significant developments: January 2024—October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2246668"/>
                  </a:ext>
                </a:extLst>
              </a:tr>
              <a:tr h="58177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latin typeface="Arial" panose="020B0604020202020204" pitchFamily="34" charset="0"/>
                          <a:ea typeface="+mn-ea"/>
                          <a:cs typeface="Arial" panose="020B0604020202020204" pitchFamily="34" charset="0"/>
                        </a:rPr>
                        <a:t>Connectivity</a:t>
                      </a:r>
                      <a:endParaRPr lang="en-GB"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998136"/>
                  </a:ext>
                </a:extLst>
              </a:tr>
              <a:tr h="58177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IFRS for SMEs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0218281"/>
                  </a:ext>
                </a:extLst>
              </a:tr>
            </a:tbl>
          </a:graphicData>
        </a:graphic>
      </p:graphicFrame>
      <p:sp>
        <p:nvSpPr>
          <p:cNvPr id="12" name="Rectangle 11">
            <a:extLst>
              <a:ext uri="{FF2B5EF4-FFF2-40B4-BE49-F238E27FC236}">
                <a16:creationId xmlns:a16="http://schemas.microsoft.com/office/drawing/2014/main" id="{06E442EB-E293-D064-4E7A-80243BA4B339}"/>
              </a:ext>
            </a:extLst>
          </p:cNvPr>
          <p:cNvSpPr/>
          <p:nvPr/>
        </p:nvSpPr>
        <p:spPr>
          <a:xfrm>
            <a:off x="1019173" y="4880649"/>
            <a:ext cx="1019662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43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C5451-C3E7-406B-BE25-68F084E508B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D8EA58C-0F14-B687-291D-673866A26F80}"/>
              </a:ext>
            </a:extLst>
          </p:cNvPr>
          <p:cNvSpPr/>
          <p:nvPr/>
        </p:nvSpPr>
        <p:spPr>
          <a:xfrm>
            <a:off x="4791074" y="5740296"/>
            <a:ext cx="6986803" cy="773625"/>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5" name="Rectangle 4">
            <a:extLst>
              <a:ext uri="{FF2B5EF4-FFF2-40B4-BE49-F238E27FC236}">
                <a16:creationId xmlns:a16="http://schemas.microsoft.com/office/drawing/2014/main" id="{B16EFB9C-1C19-0ED3-5291-51F65BF9FF24}"/>
              </a:ext>
            </a:extLst>
          </p:cNvPr>
          <p:cNvSpPr/>
          <p:nvPr/>
        </p:nvSpPr>
        <p:spPr>
          <a:xfrm>
            <a:off x="4791075" y="2211476"/>
            <a:ext cx="6986804" cy="318065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B6C0602-3F36-9C88-C1AE-C7ABF0E0B215}"/>
              </a:ext>
            </a:extLst>
          </p:cNvPr>
          <p:cNvSpPr>
            <a:spLocks noGrp="1"/>
          </p:cNvSpPr>
          <p:nvPr>
            <p:ph type="body" sz="quarter" idx="10"/>
          </p:nvPr>
        </p:nvSpPr>
        <p:spPr/>
        <p:txBody>
          <a:bodyPr/>
          <a:lstStyle/>
          <a:p>
            <a:r>
              <a:rPr lang="en-GB" altLang="zh-CN" sz="2800" dirty="0"/>
              <a:t>Ongoing projects: </a:t>
            </a:r>
            <a:r>
              <a:rPr lang="en-GB" sz="2800" dirty="0"/>
              <a:t>Rate-regulated Activities </a:t>
            </a:r>
          </a:p>
        </p:txBody>
      </p:sp>
      <p:sp>
        <p:nvSpPr>
          <p:cNvPr id="3" name="Text Placeholder 2">
            <a:extLst>
              <a:ext uri="{FF2B5EF4-FFF2-40B4-BE49-F238E27FC236}">
                <a16:creationId xmlns:a16="http://schemas.microsoft.com/office/drawing/2014/main" id="{F9D5D10D-1089-7199-1CDA-921703DA77EC}"/>
              </a:ext>
            </a:extLst>
          </p:cNvPr>
          <p:cNvSpPr>
            <a:spLocks noGrp="1"/>
          </p:cNvSpPr>
          <p:nvPr>
            <p:ph type="body" sz="quarter" idx="19"/>
          </p:nvPr>
        </p:nvSpPr>
        <p:spPr>
          <a:xfrm>
            <a:off x="1019174" y="2224825"/>
            <a:ext cx="3630677" cy="3501183"/>
          </a:xfrm>
        </p:spPr>
        <p:txBody>
          <a:bodyPr/>
          <a:lstStyle/>
          <a:p>
            <a:r>
              <a:rPr lang="en-GB" sz="2000" b="1" dirty="0"/>
              <a:t>Project objective</a:t>
            </a:r>
          </a:p>
          <a:p>
            <a:r>
              <a:rPr lang="en-GB" sz="1800" dirty="0"/>
              <a:t>Provide information about:</a:t>
            </a:r>
          </a:p>
          <a:p>
            <a:pPr marL="285750" indent="-285750">
              <a:buFontTx/>
              <a:buChar char="-"/>
            </a:pPr>
            <a:r>
              <a:rPr lang="en-GB" sz="1800" dirty="0"/>
              <a:t>the effects of regulatory income;</a:t>
            </a:r>
          </a:p>
          <a:p>
            <a:pPr marL="285750" indent="-285750">
              <a:buFontTx/>
              <a:buChar char="-"/>
            </a:pPr>
            <a:r>
              <a:rPr lang="en-GB" sz="1800" dirty="0"/>
              <a:t>regulatory expense;</a:t>
            </a:r>
          </a:p>
          <a:p>
            <a:pPr marL="285750" indent="-285750">
              <a:buFontTx/>
              <a:buChar char="-"/>
            </a:pPr>
            <a:r>
              <a:rPr lang="en-GB" sz="1800" dirty="0"/>
              <a:t>regulatory assets, and</a:t>
            </a:r>
          </a:p>
          <a:p>
            <a:pPr marL="285750" indent="-285750">
              <a:buFontTx/>
              <a:buChar char="-"/>
            </a:pPr>
            <a:r>
              <a:rPr lang="en-GB" sz="1800" dirty="0"/>
              <a:t>regulatory liabilities </a:t>
            </a:r>
          </a:p>
          <a:p>
            <a:r>
              <a:rPr lang="en-GB" sz="1800" dirty="0"/>
              <a:t>on companies’ financial performance and financial position</a:t>
            </a:r>
          </a:p>
        </p:txBody>
      </p:sp>
      <p:sp>
        <p:nvSpPr>
          <p:cNvPr id="4" name="Text Placeholder 3">
            <a:extLst>
              <a:ext uri="{FF2B5EF4-FFF2-40B4-BE49-F238E27FC236}">
                <a16:creationId xmlns:a16="http://schemas.microsoft.com/office/drawing/2014/main" id="{20D89979-2DC9-531E-2302-89C60ADD4D27}"/>
              </a:ext>
            </a:extLst>
          </p:cNvPr>
          <p:cNvSpPr>
            <a:spLocks noGrp="1"/>
          </p:cNvSpPr>
          <p:nvPr>
            <p:ph type="body" sz="quarter" idx="20"/>
          </p:nvPr>
        </p:nvSpPr>
        <p:spPr>
          <a:xfrm>
            <a:off x="4909274" y="2224825"/>
            <a:ext cx="6761110" cy="2861525"/>
          </a:xfrm>
        </p:spPr>
        <p:txBody>
          <a:bodyPr/>
          <a:lstStyle/>
          <a:p>
            <a:r>
              <a:rPr lang="en-GB" sz="2000" b="1" dirty="0">
                <a:solidFill>
                  <a:schemeClr val="accent1"/>
                </a:solidFill>
              </a:rPr>
              <a:t>Proposals</a:t>
            </a:r>
          </a:p>
          <a:p>
            <a:pPr>
              <a:spcBef>
                <a:spcPts val="600"/>
              </a:spcBef>
            </a:pPr>
            <a:r>
              <a:rPr lang="en-GB" sz="1800" dirty="0"/>
              <a:t>In some cases, rate regulation creates differences in timing that arise when compensation for goods or services supplied in one period is included in the regulated rate charged in a different period.</a:t>
            </a:r>
          </a:p>
          <a:p>
            <a:pPr>
              <a:spcBef>
                <a:spcPts val="600"/>
              </a:spcBef>
            </a:pPr>
            <a:r>
              <a:rPr lang="en-GB" sz="1800" dirty="0"/>
              <a:t>The forthcoming Accounting Standard will require the companies:</a:t>
            </a:r>
          </a:p>
          <a:p>
            <a:pPr marL="285750" indent="-285750">
              <a:spcBef>
                <a:spcPts val="600"/>
              </a:spcBef>
              <a:buFont typeface="Arial" panose="020B0604020202020204" pitchFamily="34" charset="0"/>
              <a:buChar char="•"/>
            </a:pPr>
            <a:r>
              <a:rPr lang="en-GB" sz="1800" dirty="0"/>
              <a:t>to reflect compensation for goods or services in the period goods or services are supplied;</a:t>
            </a:r>
          </a:p>
          <a:p>
            <a:pPr marL="285750" indent="-285750">
              <a:spcBef>
                <a:spcPts val="600"/>
              </a:spcBef>
              <a:buFont typeface="Arial" panose="020B0604020202020204" pitchFamily="34" charset="0"/>
              <a:buChar char="•"/>
            </a:pPr>
            <a:r>
              <a:rPr lang="en-GB" sz="1800" dirty="0"/>
              <a:t>to recognise regulatory assets, regulatory liabilities, regulatory income and regulatory expense</a:t>
            </a:r>
          </a:p>
          <a:p>
            <a:pPr marL="285750" indent="-285750">
              <a:spcBef>
                <a:spcPts val="600"/>
              </a:spcBef>
              <a:buFont typeface="Arial" panose="020B0604020202020204" pitchFamily="34" charset="0"/>
              <a:buChar char="•"/>
            </a:pPr>
            <a:endParaRPr lang="en-GB" sz="1800" dirty="0"/>
          </a:p>
        </p:txBody>
      </p:sp>
      <p:sp>
        <p:nvSpPr>
          <p:cNvPr id="6" name="Footer Placeholder 5">
            <a:extLst>
              <a:ext uri="{FF2B5EF4-FFF2-40B4-BE49-F238E27FC236}">
                <a16:creationId xmlns:a16="http://schemas.microsoft.com/office/drawing/2014/main" id="{9C1752D7-B0E1-066B-7F06-E31D7DD5EF5F}"/>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20</a:t>
            </a:fld>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FABDF1-4AA3-9AE3-6837-DAFC7777CDBF}"/>
              </a:ext>
            </a:extLst>
          </p:cNvPr>
          <p:cNvSpPr txBox="1"/>
          <p:nvPr/>
        </p:nvSpPr>
        <p:spPr>
          <a:xfrm>
            <a:off x="5567629" y="5787431"/>
            <a:ext cx="6351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5F6061"/>
                </a:solidFill>
                <a:effectLst/>
                <a:uLnTx/>
                <a:uFillTx/>
                <a:latin typeface="Arial" panose="020B0604020202020204" pitchFamily="34" charset="0"/>
                <a:cs typeface="Arial" panose="020B0604020202020204" pitchFamily="34" charset="0"/>
              </a:rPr>
              <a:t>Expected publication date of the </a:t>
            </a:r>
            <a:r>
              <a:rPr lang="en-GB" sz="1800" dirty="0">
                <a:latin typeface="Arial" panose="020B0604020202020204" pitchFamily="34" charset="0"/>
                <a:cs typeface="Arial" panose="020B0604020202020204" pitchFamily="34" charset="0"/>
              </a:rPr>
              <a:t>IFRS Accounting Standard </a:t>
            </a:r>
            <a:r>
              <a:rPr lang="en-GB" sz="1800" i="1" dirty="0">
                <a:latin typeface="Arial" panose="020B0604020202020204" pitchFamily="34" charset="0"/>
                <a:cs typeface="Arial" panose="020B0604020202020204" pitchFamily="34" charset="0"/>
              </a:rPr>
              <a:t>Regulatory Assets and Regulatory Liabilities </a:t>
            </a:r>
            <a:r>
              <a:rPr lang="en-GB" dirty="0">
                <a:solidFill>
                  <a:srgbClr val="5F6061"/>
                </a:solidFill>
                <a:latin typeface="Arial" panose="020B0604020202020204" pitchFamily="34" charset="0"/>
                <a:cs typeface="Arial" panose="020B0604020202020204" pitchFamily="34" charset="0"/>
              </a:rPr>
              <a:t>: </a:t>
            </a:r>
            <a:r>
              <a:rPr lang="en-GB" b="1" dirty="0">
                <a:solidFill>
                  <a:srgbClr val="5F6061"/>
                </a:solidFill>
                <a:latin typeface="Arial" panose="020B0604020202020204" pitchFamily="34" charset="0"/>
                <a:cs typeface="Arial" panose="020B0604020202020204" pitchFamily="34" charset="0"/>
              </a:rPr>
              <a:t>H2</a:t>
            </a:r>
            <a:r>
              <a:rPr kumimoji="0" lang="en-GB" sz="1800" b="1" i="0" u="none" strike="noStrike" kern="1200" cap="none" spc="0" normalizeH="0" baseline="0" noProof="0" dirty="0">
                <a:ln>
                  <a:noFill/>
                </a:ln>
                <a:solidFill>
                  <a:srgbClr val="5F6061"/>
                </a:solidFill>
                <a:effectLst/>
                <a:uLnTx/>
                <a:uFillTx/>
                <a:latin typeface="Arial" panose="020B0604020202020204" pitchFamily="34" charset="0"/>
                <a:cs typeface="Arial" panose="020B0604020202020204" pitchFamily="34" charset="0"/>
              </a:rPr>
              <a:t> 2025</a:t>
            </a:r>
          </a:p>
        </p:txBody>
      </p:sp>
      <p:pic>
        <p:nvPicPr>
          <p:cNvPr id="8" name="Content Placeholder 4" descr="Daily calendar with solid fill">
            <a:extLst>
              <a:ext uri="{FF2B5EF4-FFF2-40B4-BE49-F238E27FC236}">
                <a16:creationId xmlns:a16="http://schemas.microsoft.com/office/drawing/2014/main" id="{FD3E643B-9228-6564-048B-118E268E99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9274" y="5742356"/>
            <a:ext cx="608864" cy="689973"/>
          </a:xfrm>
          <a:prstGeom prst="rect">
            <a:avLst/>
          </a:prstGeom>
        </p:spPr>
      </p:pic>
    </p:spTree>
    <p:extLst>
      <p:ext uri="{BB962C8B-B14F-4D97-AF65-F5344CB8AC3E}">
        <p14:creationId xmlns:p14="http://schemas.microsoft.com/office/powerpoint/2010/main" val="100939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8DD7EB-BF7F-0E8C-EC95-9CF76A6F5AB2}"/>
              </a:ext>
            </a:extLst>
          </p:cNvPr>
          <p:cNvSpPr/>
          <p:nvPr/>
        </p:nvSpPr>
        <p:spPr>
          <a:xfrm>
            <a:off x="7456602" y="6031292"/>
            <a:ext cx="4363920" cy="668151"/>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2" name="Footer Placeholder 14">
            <a:extLst>
              <a:ext uri="{FF2B5EF4-FFF2-40B4-BE49-F238E27FC236}">
                <a16:creationId xmlns:a16="http://schemas.microsoft.com/office/drawing/2014/main" id="{B9D03F9A-9A3F-C304-B65F-8F47502C99A3}"/>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21" name="Title 2">
            <a:extLst>
              <a:ext uri="{FF2B5EF4-FFF2-40B4-BE49-F238E27FC236}">
                <a16:creationId xmlns:a16="http://schemas.microsoft.com/office/drawing/2014/main" id="{1FE39CDB-04BD-998D-D3DB-5DC056A8DB3A}"/>
              </a:ext>
            </a:extLst>
          </p:cNvPr>
          <p:cNvSpPr txBox="1">
            <a:spLocks/>
          </p:cNvSpPr>
          <p:nvPr/>
        </p:nvSpPr>
        <p:spPr>
          <a:xfrm>
            <a:off x="923263" y="1311388"/>
            <a:ext cx="9314431" cy="755852"/>
          </a:xfrm>
          <a:prstGeom prst="rect">
            <a:avLst/>
          </a:prstGeom>
        </p:spPr>
        <p:txBody>
          <a:bodyPr/>
          <a:lst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a:lstStyle>
          <a:p>
            <a:r>
              <a:rPr lang="en-GB" sz="2800" dirty="0">
                <a:solidFill>
                  <a:srgbClr val="5F6062"/>
                </a:solidFill>
              </a:rPr>
              <a:t>Ongoing projects: Provisions</a:t>
            </a:r>
          </a:p>
        </p:txBody>
      </p:sp>
      <p:sp>
        <p:nvSpPr>
          <p:cNvPr id="3" name="Text Placeholder 4">
            <a:extLst>
              <a:ext uri="{FF2B5EF4-FFF2-40B4-BE49-F238E27FC236}">
                <a16:creationId xmlns:a16="http://schemas.microsoft.com/office/drawing/2014/main" id="{D7DC1805-EADB-CF60-90A5-1C6B2CA9759A}"/>
              </a:ext>
            </a:extLst>
          </p:cNvPr>
          <p:cNvSpPr txBox="1">
            <a:spLocks/>
          </p:cNvSpPr>
          <p:nvPr/>
        </p:nvSpPr>
        <p:spPr>
          <a:xfrm>
            <a:off x="1019176" y="3023967"/>
            <a:ext cx="4917482" cy="361049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800" dirty="0">
                <a:solidFill>
                  <a:schemeClr val="tx1"/>
                </a:solidFill>
              </a:rPr>
              <a:t>Recognition: amend and clarify requirements for a ‘present obligation’—applying revised </a:t>
            </a:r>
            <a:r>
              <a:rPr lang="en-GB" sz="1800" i="1" dirty="0">
                <a:solidFill>
                  <a:schemeClr val="tx1"/>
                </a:solidFill>
              </a:rPr>
              <a:t>Conceptual Framework</a:t>
            </a:r>
            <a:endParaRPr lang="en-GB" sz="1800" dirty="0">
              <a:solidFill>
                <a:schemeClr val="tx1"/>
              </a:solidFill>
            </a:endParaRPr>
          </a:p>
          <a:p>
            <a:pPr marL="342900" indent="-342900">
              <a:buFont typeface="+mj-lt"/>
              <a:buAutoNum type="arabicPeriod"/>
            </a:pPr>
            <a:r>
              <a:rPr lang="en-GB" sz="1800" dirty="0">
                <a:solidFill>
                  <a:schemeClr val="tx1"/>
                </a:solidFill>
              </a:rPr>
              <a:t>Measurement: specify discount rate more precisely—whether to include or exclude own credit risk</a:t>
            </a:r>
          </a:p>
          <a:p>
            <a:pPr marL="342900" indent="-342900">
              <a:buFont typeface="+mj-lt"/>
              <a:buAutoNum type="arabicPeriod"/>
            </a:pPr>
            <a:r>
              <a:rPr lang="en-GB" sz="1800" dirty="0">
                <a:solidFill>
                  <a:schemeClr val="tx1"/>
                </a:solidFill>
              </a:rPr>
              <a:t>Measurement: specify the costs to include in measuring a provision</a:t>
            </a:r>
          </a:p>
        </p:txBody>
      </p:sp>
      <p:cxnSp>
        <p:nvCxnSpPr>
          <p:cNvPr id="4" name="Straight Connector 3">
            <a:extLst>
              <a:ext uri="{FF2B5EF4-FFF2-40B4-BE49-F238E27FC236}">
                <a16:creationId xmlns:a16="http://schemas.microsoft.com/office/drawing/2014/main" id="{92303285-0F3A-640A-45A0-DB0D633E8558}"/>
              </a:ext>
            </a:extLst>
          </p:cNvPr>
          <p:cNvCxnSpPr>
            <a:cxnSpLocks/>
          </p:cNvCxnSpPr>
          <p:nvPr/>
        </p:nvCxnSpPr>
        <p:spPr>
          <a:xfrm>
            <a:off x="6096000" y="2917859"/>
            <a:ext cx="0" cy="298408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A1E18364-D10F-5C9E-24E1-EB9B857FA42B}"/>
              </a:ext>
            </a:extLst>
          </p:cNvPr>
          <p:cNvSpPr txBox="1">
            <a:spLocks/>
          </p:cNvSpPr>
          <p:nvPr/>
        </p:nvSpPr>
        <p:spPr>
          <a:xfrm>
            <a:off x="6255337" y="2898765"/>
            <a:ext cx="5565186" cy="1067855"/>
          </a:xfrm>
          <a:prstGeom prst="rect">
            <a:avLst/>
          </a:prstGeom>
          <a:solidFill>
            <a:schemeClr val="bg1">
              <a:lumMod val="95000"/>
            </a:schemeClr>
          </a:solidFill>
          <a:ln w="28575">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lt1"/>
                </a:solidFill>
                <a:latin typeface="+mn-lt"/>
                <a:ea typeface="+mn-ea"/>
                <a:cs typeface="+mn-cs"/>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chemeClr val="lt1"/>
                </a:solidFill>
                <a:latin typeface="+mn-lt"/>
                <a:ea typeface="+mn-ea"/>
                <a:cs typeface="+mn-cs"/>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chemeClr val="accent2"/>
                </a:solidFill>
                <a:effectLst/>
                <a:uLnTx/>
                <a:uFillTx/>
                <a:latin typeface="Arial"/>
                <a:ea typeface="+mn-ea"/>
                <a:cs typeface="Arial"/>
              </a:rPr>
              <a:t>Disentangle 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chemeClr val="accent2"/>
                </a:solidFill>
                <a:effectLst/>
                <a:uLnTx/>
                <a:uFillTx/>
                <a:latin typeface="Arial"/>
                <a:ea typeface="+mn-ea"/>
                <a:cs typeface="Arial"/>
              </a:rPr>
              <a:t>separately explain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chemeClr val="accent2"/>
                </a:solidFill>
                <a:effectLst/>
                <a:uLnTx/>
                <a:uFillTx/>
                <a:latin typeface="Arial"/>
                <a:ea typeface="+mn-ea"/>
                <a:cs typeface="Arial"/>
              </a:rPr>
              <a:t>three conditions:</a:t>
            </a:r>
            <a:endParaRPr kumimoji="0" lang="en-GB" sz="1800" i="0" u="none" strike="noStrike" kern="1200" cap="none" spc="0" normalizeH="0" baseline="0" noProof="0">
              <a:ln>
                <a:noFill/>
              </a:ln>
              <a:solidFill>
                <a:schemeClr val="accent2"/>
              </a:solidFill>
              <a:effectLst/>
              <a:uLnTx/>
              <a:uFillTx/>
              <a:latin typeface="Arial"/>
              <a:ea typeface="+mn-ea"/>
              <a:cs typeface="Arial"/>
            </a:endParaRPr>
          </a:p>
        </p:txBody>
      </p:sp>
      <p:sp>
        <p:nvSpPr>
          <p:cNvPr id="14" name="Text Placeholder 3">
            <a:extLst>
              <a:ext uri="{FF2B5EF4-FFF2-40B4-BE49-F238E27FC236}">
                <a16:creationId xmlns:a16="http://schemas.microsoft.com/office/drawing/2014/main" id="{B96D882B-AB6E-137E-B66D-96E01994F721}"/>
              </a:ext>
            </a:extLst>
          </p:cNvPr>
          <p:cNvSpPr txBox="1">
            <a:spLocks/>
          </p:cNvSpPr>
          <p:nvPr/>
        </p:nvSpPr>
        <p:spPr>
          <a:xfrm>
            <a:off x="6255339" y="4118255"/>
            <a:ext cx="5565186" cy="659787"/>
          </a:xfrm>
          <a:prstGeom prst="rect">
            <a:avLst/>
          </a:prstGeom>
          <a:solidFill>
            <a:schemeClr val="bg1">
              <a:lumMod val="95000"/>
            </a:schemeClr>
          </a:solidFill>
          <a:ln w="28575">
            <a:solidFill>
              <a:schemeClr val="bg1">
                <a:lumMod val="9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lt1"/>
                </a:solidFill>
                <a:latin typeface="+mn-lt"/>
                <a:ea typeface="+mn-ea"/>
                <a:cs typeface="+mn-cs"/>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chemeClr val="lt1"/>
                </a:solidFill>
                <a:latin typeface="+mn-lt"/>
                <a:ea typeface="+mn-ea"/>
                <a:cs typeface="+mn-cs"/>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0">
              <a:spcBef>
                <a:spcPts val="1200"/>
              </a:spcBef>
              <a:defRPr/>
            </a:pPr>
            <a:r>
              <a:rPr kumimoji="0" lang="en-GB" sz="1800" b="0" i="0" u="none" strike="noStrike" kern="1200" cap="none" spc="0" normalizeH="0" baseline="0" noProof="0">
                <a:ln>
                  <a:noFill/>
                </a:ln>
                <a:solidFill>
                  <a:schemeClr val="accent2"/>
                </a:solidFill>
                <a:effectLst/>
                <a:uLnTx/>
                <a:uFillTx/>
                <a:latin typeface="Arial"/>
                <a:ea typeface="+mn-ea"/>
                <a:cs typeface="Arial"/>
              </a:rPr>
              <a:t>Require </a:t>
            </a:r>
            <a:r>
              <a:rPr lang="en-US" sz="1800">
                <a:solidFill>
                  <a:schemeClr val="accent2"/>
                </a:solidFill>
                <a:latin typeface="Arial"/>
                <a:cs typeface="Arial"/>
              </a:rPr>
              <a:t>use of a rate that reflects the time value of money with no adjustment for own credit risk</a:t>
            </a:r>
            <a:endParaRPr kumimoji="0" lang="en-GB" sz="1800" i="0" u="none" strike="noStrike" kern="1200" cap="none" spc="0" normalizeH="0" baseline="0" noProof="0">
              <a:ln>
                <a:noFill/>
              </a:ln>
              <a:solidFill>
                <a:schemeClr val="accent2"/>
              </a:solidFill>
              <a:effectLst/>
              <a:uLnTx/>
              <a:uFillTx/>
              <a:latin typeface="Arial"/>
              <a:cs typeface="Arial"/>
            </a:endParaRPr>
          </a:p>
        </p:txBody>
      </p:sp>
      <p:sp>
        <p:nvSpPr>
          <p:cNvPr id="15" name="Text Placeholder 3">
            <a:extLst>
              <a:ext uri="{FF2B5EF4-FFF2-40B4-BE49-F238E27FC236}">
                <a16:creationId xmlns:a16="http://schemas.microsoft.com/office/drawing/2014/main" id="{08A0BAF3-3FEF-B6BD-8FF8-F300EF2D1236}"/>
              </a:ext>
            </a:extLst>
          </p:cNvPr>
          <p:cNvSpPr txBox="1">
            <a:spLocks/>
          </p:cNvSpPr>
          <p:nvPr/>
        </p:nvSpPr>
        <p:spPr>
          <a:xfrm>
            <a:off x="6255338" y="4945073"/>
            <a:ext cx="5565183" cy="919188"/>
          </a:xfrm>
          <a:prstGeom prst="rect">
            <a:avLst/>
          </a:prstGeom>
          <a:solidFill>
            <a:schemeClr val="bg1">
              <a:lumMod val="95000"/>
            </a:schemeClr>
          </a:solidFill>
          <a:ln w="28575">
            <a:solidFill>
              <a:schemeClr val="bg1">
                <a:lumMod val="9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lt1"/>
                </a:solidFill>
                <a:latin typeface="+mn-lt"/>
                <a:ea typeface="+mn-ea"/>
                <a:cs typeface="+mn-cs"/>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chemeClr val="lt1"/>
                </a:solidFill>
                <a:latin typeface="+mn-lt"/>
                <a:ea typeface="+mn-ea"/>
                <a:cs typeface="+mn-cs"/>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65113" marR="0" lvl="0" indent="-265113"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u="none" strike="noStrike" kern="1200" cap="none" spc="0" normalizeH="0" baseline="0" noProof="0">
                <a:ln>
                  <a:noFill/>
                </a:ln>
                <a:solidFill>
                  <a:schemeClr val="accent2"/>
                </a:solidFill>
                <a:effectLst/>
                <a:uLnTx/>
                <a:uFillTx/>
                <a:latin typeface="Arial"/>
                <a:cs typeface="Arial"/>
              </a:rPr>
              <a:t>Incremental</a:t>
            </a:r>
            <a:r>
              <a:rPr kumimoji="0" lang="en-GB" sz="1800" u="none" strike="noStrike" kern="1200" cap="none" spc="0" normalizeH="0" noProof="0">
                <a:ln>
                  <a:noFill/>
                </a:ln>
                <a:solidFill>
                  <a:schemeClr val="accent2"/>
                </a:solidFill>
                <a:effectLst/>
                <a:uLnTx/>
                <a:uFillTx/>
                <a:latin typeface="Arial"/>
                <a:cs typeface="Arial"/>
              </a:rPr>
              <a:t> cost of settling the obligation</a:t>
            </a:r>
          </a:p>
          <a:p>
            <a:pPr marL="265113" lvl="0" indent="-265113">
              <a:spcBef>
                <a:spcPts val="0"/>
              </a:spcBef>
              <a:buFont typeface="+mj-lt"/>
              <a:buAutoNum type="arabicPeriod"/>
              <a:defRPr/>
            </a:pPr>
            <a:r>
              <a:rPr lang="en-US" sz="1800">
                <a:solidFill>
                  <a:schemeClr val="accent2"/>
                </a:solidFill>
                <a:latin typeface="Arial"/>
                <a:cs typeface="Arial"/>
              </a:rPr>
              <a:t>Allocation of other costs that relate directly </a:t>
            </a:r>
            <a:br>
              <a:rPr lang="en-US" sz="1800">
                <a:solidFill>
                  <a:schemeClr val="accent2"/>
                </a:solidFill>
                <a:latin typeface="Arial"/>
                <a:cs typeface="Arial"/>
              </a:rPr>
            </a:br>
            <a:r>
              <a:rPr lang="en-US" sz="1800">
                <a:solidFill>
                  <a:schemeClr val="accent2"/>
                </a:solidFill>
                <a:latin typeface="Arial"/>
                <a:cs typeface="Arial"/>
              </a:rPr>
              <a:t> to settling obligations of that type</a:t>
            </a:r>
            <a:endParaRPr kumimoji="0" lang="en-GB" sz="1800" b="0" u="none" strike="noStrike" kern="1200" cap="none" spc="0" normalizeH="0" baseline="0" noProof="0">
              <a:ln>
                <a:noFill/>
              </a:ln>
              <a:solidFill>
                <a:schemeClr val="accent2"/>
              </a:solidFill>
              <a:effectLst/>
              <a:uLnTx/>
              <a:uFillTx/>
              <a:latin typeface="Arial"/>
              <a:ea typeface="+mn-ea"/>
              <a:cs typeface="Arial"/>
            </a:endParaRPr>
          </a:p>
        </p:txBody>
      </p:sp>
      <p:sp>
        <p:nvSpPr>
          <p:cNvPr id="9" name="Text Placeholder 3">
            <a:extLst>
              <a:ext uri="{FF2B5EF4-FFF2-40B4-BE49-F238E27FC236}">
                <a16:creationId xmlns:a16="http://schemas.microsoft.com/office/drawing/2014/main" id="{04E6E5C7-E4B3-D1F5-8157-165D76EE2B25}"/>
              </a:ext>
            </a:extLst>
          </p:cNvPr>
          <p:cNvSpPr txBox="1">
            <a:spLocks/>
          </p:cNvSpPr>
          <p:nvPr/>
        </p:nvSpPr>
        <p:spPr>
          <a:xfrm>
            <a:off x="8526781" y="2949536"/>
            <a:ext cx="3268537" cy="991057"/>
          </a:xfrm>
          <a:prstGeom prst="rect">
            <a:avLst/>
          </a:prstGeom>
          <a:solidFill>
            <a:schemeClr val="bg1">
              <a:lumMod val="95000"/>
            </a:schemeClr>
          </a:solidFill>
          <a:ln w="28575">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lt1"/>
                </a:solidFill>
                <a:latin typeface="+mn-lt"/>
                <a:ea typeface="+mn-ea"/>
                <a:cs typeface="+mn-cs"/>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chemeClr val="lt1"/>
                </a:solidFill>
                <a:latin typeface="+mn-lt"/>
                <a:ea typeface="+mn-ea"/>
                <a:cs typeface="+mn-cs"/>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627063" marR="0" lvl="1" indent="-361950" algn="l" defTabSz="914400" rtl="0" eaLnBrk="1" fontAlgn="auto" latinLnBrk="0" hangingPunct="1">
              <a:lnSpc>
                <a:spcPct val="100000"/>
              </a:lnSpc>
              <a:spcBef>
                <a:spcPts val="600"/>
              </a:spcBef>
              <a:spcAft>
                <a:spcPts val="0"/>
              </a:spcAft>
              <a:buClrTx/>
              <a:buSzTx/>
              <a:buFont typeface="+mj-lt"/>
              <a:buAutoNum type="arabicPeriod"/>
              <a:tabLst/>
              <a:defRPr/>
            </a:pPr>
            <a:r>
              <a:rPr kumimoji="0" lang="en-GB" sz="1800" i="0" u="none" strike="noStrike" kern="1200" cap="none" spc="0" normalizeH="0" baseline="0" noProof="0">
                <a:ln>
                  <a:noFill/>
                </a:ln>
                <a:solidFill>
                  <a:schemeClr val="accent2"/>
                </a:solidFill>
                <a:effectLst/>
                <a:uLnTx/>
                <a:uFillTx/>
                <a:latin typeface="Arial"/>
                <a:ea typeface="+mn-ea"/>
                <a:cs typeface="Arial"/>
              </a:rPr>
              <a:t>OBLIGATION condition</a:t>
            </a:r>
          </a:p>
          <a:p>
            <a:pPr marL="627063" marR="0" lvl="1" indent="-361950" algn="l" defTabSz="914400" rtl="0" eaLnBrk="1" fontAlgn="auto" latinLnBrk="0" hangingPunct="1">
              <a:lnSpc>
                <a:spcPct val="100000"/>
              </a:lnSpc>
              <a:spcBef>
                <a:spcPts val="600"/>
              </a:spcBef>
              <a:spcAft>
                <a:spcPts val="0"/>
              </a:spcAft>
              <a:buClrTx/>
              <a:buSzTx/>
              <a:buFont typeface="+mj-lt"/>
              <a:buAutoNum type="arabicPeriod"/>
              <a:tabLst/>
              <a:defRPr/>
            </a:pPr>
            <a:r>
              <a:rPr lang="en-GB" sz="1800">
                <a:solidFill>
                  <a:schemeClr val="accent2"/>
                </a:solidFill>
                <a:latin typeface="Arial"/>
                <a:cs typeface="Arial"/>
              </a:rPr>
              <a:t>TRANSFER</a:t>
            </a:r>
            <a:r>
              <a:rPr kumimoji="0" lang="en-GB" sz="1800" i="0" u="none" strike="noStrike" kern="1200" cap="none" spc="0" normalizeH="0" baseline="0" noProof="0">
                <a:ln>
                  <a:noFill/>
                </a:ln>
                <a:solidFill>
                  <a:schemeClr val="accent2"/>
                </a:solidFill>
                <a:effectLst/>
                <a:uLnTx/>
                <a:uFillTx/>
                <a:latin typeface="Arial"/>
                <a:ea typeface="+mn-ea"/>
                <a:cs typeface="Arial"/>
              </a:rPr>
              <a:t> condition</a:t>
            </a:r>
          </a:p>
          <a:p>
            <a:pPr marL="627063" marR="0" lvl="1" indent="-361950" algn="l" defTabSz="914400" rtl="0" eaLnBrk="1" fontAlgn="auto" latinLnBrk="0" hangingPunct="1">
              <a:lnSpc>
                <a:spcPct val="100000"/>
              </a:lnSpc>
              <a:spcBef>
                <a:spcPts val="600"/>
              </a:spcBef>
              <a:spcAft>
                <a:spcPts val="0"/>
              </a:spcAft>
              <a:buClrTx/>
              <a:buSzTx/>
              <a:buFont typeface="+mj-lt"/>
              <a:buAutoNum type="arabicPeriod"/>
              <a:tabLst/>
              <a:defRPr/>
            </a:pPr>
            <a:r>
              <a:rPr lang="en-GB" sz="1800">
                <a:solidFill>
                  <a:schemeClr val="accent2"/>
                </a:solidFill>
                <a:latin typeface="Arial"/>
                <a:cs typeface="Arial"/>
              </a:rPr>
              <a:t>PAST-EVENT</a:t>
            </a:r>
            <a:r>
              <a:rPr kumimoji="0" lang="en-GB" sz="1800" i="0" u="none" strike="noStrike" kern="1200" cap="none" spc="0" normalizeH="0" baseline="0" noProof="0">
                <a:ln>
                  <a:noFill/>
                </a:ln>
                <a:solidFill>
                  <a:schemeClr val="accent2"/>
                </a:solidFill>
                <a:effectLst/>
                <a:uLnTx/>
                <a:uFillTx/>
                <a:latin typeface="Arial"/>
                <a:ea typeface="+mn-ea"/>
                <a:cs typeface="Arial"/>
              </a:rPr>
              <a:t> condition</a:t>
            </a:r>
          </a:p>
        </p:txBody>
      </p:sp>
      <p:sp>
        <p:nvSpPr>
          <p:cNvPr id="10" name="TextBox 9">
            <a:extLst>
              <a:ext uri="{FF2B5EF4-FFF2-40B4-BE49-F238E27FC236}">
                <a16:creationId xmlns:a16="http://schemas.microsoft.com/office/drawing/2014/main" id="{1D5DF96D-A8F4-E20F-1925-36813853AF5F}"/>
              </a:ext>
            </a:extLst>
          </p:cNvPr>
          <p:cNvSpPr txBox="1"/>
          <p:nvPr/>
        </p:nvSpPr>
        <p:spPr>
          <a:xfrm>
            <a:off x="8267504" y="6031292"/>
            <a:ext cx="35530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Expected publication date of the Exposure draft: </a:t>
            </a:r>
            <a:r>
              <a:rPr lang="en-GB" b="1" dirty="0">
                <a:solidFill>
                  <a:srgbClr val="5F6061"/>
                </a:solidFill>
                <a:latin typeface="Arial" panose="020B0604020202020204" pitchFamily="34" charset="0"/>
                <a:cs typeface="Arial" panose="020B0604020202020204" pitchFamily="34" charset="0"/>
              </a:rPr>
              <a:t>November</a:t>
            </a:r>
            <a:r>
              <a:rPr kumimoji="0" lang="en-GB" sz="18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 2024</a:t>
            </a:r>
          </a:p>
        </p:txBody>
      </p:sp>
      <p:cxnSp>
        <p:nvCxnSpPr>
          <p:cNvPr id="8" name="Straight Connector 7">
            <a:extLst>
              <a:ext uri="{FF2B5EF4-FFF2-40B4-BE49-F238E27FC236}">
                <a16:creationId xmlns:a16="http://schemas.microsoft.com/office/drawing/2014/main" id="{69D70F81-3BEE-22CE-92F1-87317D0D8960}"/>
              </a:ext>
            </a:extLst>
          </p:cNvPr>
          <p:cNvCxnSpPr/>
          <p:nvPr/>
        </p:nvCxnSpPr>
        <p:spPr>
          <a:xfrm>
            <a:off x="1399635" y="4004391"/>
            <a:ext cx="10342579" cy="26027"/>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7EC5485-A08C-69FC-2E69-8A3D3442CF39}"/>
              </a:ext>
            </a:extLst>
          </p:cNvPr>
          <p:cNvCxnSpPr/>
          <p:nvPr/>
        </p:nvCxnSpPr>
        <p:spPr>
          <a:xfrm>
            <a:off x="1424439" y="4847906"/>
            <a:ext cx="10342579" cy="26027"/>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A31AC08F-7272-287F-221B-FAB49D210151}"/>
              </a:ext>
            </a:extLst>
          </p:cNvPr>
          <p:cNvSpPr txBox="1">
            <a:spLocks/>
          </p:cNvSpPr>
          <p:nvPr/>
        </p:nvSpPr>
        <p:spPr>
          <a:xfrm>
            <a:off x="1019175" y="2067240"/>
            <a:ext cx="10801348" cy="62519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lIns="0" tIns="0" rIns="0" bIns="0" numCol="1" spcCol="540000" anchor="ct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spcBef>
                <a:spcPts val="600"/>
              </a:spcBef>
              <a:buNone/>
            </a:pPr>
            <a:r>
              <a:rPr lang="en-GB" sz="1800" b="1" dirty="0">
                <a:latin typeface="Arial"/>
                <a:cs typeface="Arial"/>
              </a:rPr>
              <a:t>Project Objective</a:t>
            </a:r>
            <a:r>
              <a:rPr lang="en-GB" sz="1800" dirty="0">
                <a:latin typeface="Arial"/>
                <a:cs typeface="Arial"/>
              </a:rPr>
              <a:t>: D</a:t>
            </a:r>
            <a:r>
              <a:rPr lang="en-GB" sz="1800" dirty="0"/>
              <a:t>evelop proposals for three targeted amendments to IAS 37 </a:t>
            </a:r>
            <a:r>
              <a:rPr lang="en-GB" sz="1800" i="1" dirty="0"/>
              <a:t>Provisions, Contingent Liabilities and Contingent Assets </a:t>
            </a:r>
          </a:p>
        </p:txBody>
      </p:sp>
      <p:pic>
        <p:nvPicPr>
          <p:cNvPr id="6" name="Content Placeholder 4" descr="Daily calendar with solid fill">
            <a:extLst>
              <a:ext uri="{FF2B5EF4-FFF2-40B4-BE49-F238E27FC236}">
                <a16:creationId xmlns:a16="http://schemas.microsoft.com/office/drawing/2014/main" id="{FD9FCAD3-C7F3-DA10-18E7-8BA9B59A59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621" y="5987650"/>
            <a:ext cx="608864" cy="689973"/>
          </a:xfrm>
          <a:prstGeom prst="rect">
            <a:avLst/>
          </a:prstGeom>
        </p:spPr>
      </p:pic>
    </p:spTree>
    <p:extLst>
      <p:ext uri="{BB962C8B-B14F-4D97-AF65-F5344CB8AC3E}">
        <p14:creationId xmlns:p14="http://schemas.microsoft.com/office/powerpoint/2010/main" val="129109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BAB5B9-F052-89F9-26E4-5CE48C558C9D}"/>
              </a:ext>
            </a:extLst>
          </p:cNvPr>
          <p:cNvSpPr/>
          <p:nvPr/>
        </p:nvSpPr>
        <p:spPr>
          <a:xfrm>
            <a:off x="6738349" y="5758118"/>
            <a:ext cx="5126714" cy="750031"/>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11" name="Rectangle 10">
            <a:extLst>
              <a:ext uri="{FF2B5EF4-FFF2-40B4-BE49-F238E27FC236}">
                <a16:creationId xmlns:a16="http://schemas.microsoft.com/office/drawing/2014/main" id="{1FCA91A6-67B3-4C97-A89E-2F1A0B04B2BA}"/>
              </a:ext>
            </a:extLst>
          </p:cNvPr>
          <p:cNvSpPr/>
          <p:nvPr/>
        </p:nvSpPr>
        <p:spPr>
          <a:xfrm>
            <a:off x="4183476" y="2228654"/>
            <a:ext cx="7681587" cy="327803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a:xfrm>
            <a:off x="1019173" y="1351313"/>
            <a:ext cx="10801351" cy="654191"/>
          </a:xfrm>
        </p:spPr>
        <p:txBody>
          <a:bodyPr/>
          <a:lstStyle/>
          <a:p>
            <a:r>
              <a:rPr lang="en-GB" sz="2800" dirty="0"/>
              <a:t>Ongoing projects: Power Purchase Agreements</a:t>
            </a:r>
          </a:p>
          <a:p>
            <a:endParaRPr lang="en-GB" dirty="0"/>
          </a:p>
        </p:txBody>
      </p:sp>
      <p:sp>
        <p:nvSpPr>
          <p:cNvPr id="3" name="Text Placeholder 2">
            <a:extLst>
              <a:ext uri="{FF2B5EF4-FFF2-40B4-BE49-F238E27FC236}">
                <a16:creationId xmlns:a16="http://schemas.microsoft.com/office/drawing/2014/main" id="{964ED3B9-12D6-9B1F-9B70-E9F2B5ECFCE2}"/>
              </a:ext>
            </a:extLst>
          </p:cNvPr>
          <p:cNvSpPr>
            <a:spLocks noGrp="1"/>
          </p:cNvSpPr>
          <p:nvPr>
            <p:ph type="body" sz="quarter" idx="19"/>
          </p:nvPr>
        </p:nvSpPr>
        <p:spPr>
          <a:xfrm>
            <a:off x="1019174" y="2341270"/>
            <a:ext cx="2981326" cy="3501183"/>
          </a:xfrm>
        </p:spPr>
        <p:txBody>
          <a:bodyPr wrap="square" lIns="0" tIns="0" rIns="0" bIns="0" numCol="1" spcCol="540000" anchor="t"/>
          <a:lstStyle/>
          <a:p>
            <a:r>
              <a:rPr lang="en-GB" sz="2000" b="1" dirty="0">
                <a:latin typeface="Arial"/>
                <a:cs typeface="Arial"/>
              </a:rPr>
              <a:t>Project Objective</a:t>
            </a:r>
          </a:p>
          <a:p>
            <a:r>
              <a:rPr lang="en-GB" sz="1800" dirty="0">
                <a:latin typeface="Arial"/>
                <a:cs typeface="Arial"/>
              </a:rPr>
              <a:t>Better reflect the effects of contracts for renewable electricity in entities’ financial statements</a:t>
            </a:r>
          </a:p>
          <a:p>
            <a:endParaRPr lang="en-GB" sz="2800" dirty="0"/>
          </a:p>
        </p:txBody>
      </p:sp>
      <p:sp>
        <p:nvSpPr>
          <p:cNvPr id="4" name="Text Placeholder 3">
            <a:extLst>
              <a:ext uri="{FF2B5EF4-FFF2-40B4-BE49-F238E27FC236}">
                <a16:creationId xmlns:a16="http://schemas.microsoft.com/office/drawing/2014/main" id="{8DD27E47-BB13-42FD-5D6E-1F8F8C2871BF}"/>
              </a:ext>
            </a:extLst>
          </p:cNvPr>
          <p:cNvSpPr>
            <a:spLocks noGrp="1"/>
          </p:cNvSpPr>
          <p:nvPr>
            <p:ph type="body" sz="quarter" idx="20"/>
          </p:nvPr>
        </p:nvSpPr>
        <p:spPr>
          <a:xfrm>
            <a:off x="4352925" y="2341270"/>
            <a:ext cx="7248524" cy="2926055"/>
          </a:xfrm>
        </p:spPr>
        <p:txBody>
          <a:bodyPr wrap="square" lIns="0" tIns="0" rIns="0" bIns="0" numCol="1" spcCol="540000" anchor="t"/>
          <a:lstStyle/>
          <a:p>
            <a:r>
              <a:rPr lang="en-GB" sz="2000" b="1" dirty="0">
                <a:solidFill>
                  <a:schemeClr val="accent1"/>
                </a:solidFill>
                <a:latin typeface="Arial"/>
                <a:cs typeface="Arial"/>
              </a:rPr>
              <a:t>Project scope and approach</a:t>
            </a:r>
          </a:p>
          <a:p>
            <a:pPr marL="285750" indent="-285750">
              <a:buFont typeface="Arial" panose="020B0604020202020204" pitchFamily="34" charset="0"/>
              <a:buChar char="•"/>
            </a:pPr>
            <a:r>
              <a:rPr lang="en-GB" sz="1800" dirty="0">
                <a:latin typeface="Arial"/>
                <a:cs typeface="Arial"/>
              </a:rPr>
              <a:t>The proposed amendments apply to electricity contracts with specified characteristics</a:t>
            </a:r>
          </a:p>
          <a:p>
            <a:pPr marL="285750" indent="-285750">
              <a:buFont typeface="Arial" panose="020B0604020202020204" pitchFamily="34" charset="0"/>
              <a:buChar char="•"/>
            </a:pPr>
            <a:r>
              <a:rPr lang="en-GB" sz="1800" dirty="0">
                <a:latin typeface="Arial"/>
                <a:cs typeface="Arial"/>
              </a:rPr>
              <a:t>Include considerations for a purchaser when applying the own-use requirements</a:t>
            </a:r>
          </a:p>
          <a:p>
            <a:pPr marL="285750" indent="-285750">
              <a:buFont typeface="Arial" panose="020B0604020202020204" pitchFamily="34" charset="0"/>
              <a:buChar char="•"/>
            </a:pPr>
            <a:r>
              <a:rPr lang="en-GB" sz="1800" dirty="0">
                <a:latin typeface="Arial"/>
                <a:cs typeface="Arial"/>
              </a:rPr>
              <a:t>Include designation and measurement requirements of the hedged item if an entity uses a renewable electricity contract as a hedging instrument</a:t>
            </a:r>
          </a:p>
          <a:p>
            <a:pPr marL="285750" indent="-285750">
              <a:buFont typeface="Arial" panose="020B0604020202020204" pitchFamily="34" charset="0"/>
              <a:buChar char="•"/>
            </a:pPr>
            <a:r>
              <a:rPr lang="en-GB" sz="1800" b="0" i="0" dirty="0">
                <a:solidFill>
                  <a:srgbClr val="5F6061"/>
                </a:solidFill>
                <a:effectLst/>
                <a:latin typeface="Arial" panose="020B0604020202020204" pitchFamily="34" charset="0"/>
              </a:rPr>
              <a:t>Introduce new disclosure requirements</a:t>
            </a:r>
            <a:endParaRPr lang="en-GB" sz="2800" dirty="0">
              <a:solidFill>
                <a:schemeClr val="accent1"/>
              </a:solidFill>
            </a:endParaRPr>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22</a:t>
            </a:fld>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C84A062-A1E5-B42D-1636-54D3581CBF53}"/>
              </a:ext>
            </a:extLst>
          </p:cNvPr>
          <p:cNvSpPr txBox="1"/>
          <p:nvPr/>
        </p:nvSpPr>
        <p:spPr>
          <a:xfrm>
            <a:off x="7428322" y="5821225"/>
            <a:ext cx="46535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a:cs typeface="Arial"/>
              </a:rPr>
              <a:t>Expected publication date of the </a:t>
            </a:r>
            <a:r>
              <a:rPr lang="en-GB" dirty="0">
                <a:latin typeface="Arial"/>
                <a:cs typeface="Arial"/>
              </a:rPr>
              <a:t>F</a:t>
            </a:r>
            <a:r>
              <a:rPr lang="en-GB" sz="1800" dirty="0">
                <a:latin typeface="Arial"/>
                <a:cs typeface="Arial"/>
              </a:rPr>
              <a:t>inal Amendments to IFRS 9: </a:t>
            </a:r>
            <a:r>
              <a:rPr lang="en-GB" sz="1800" b="1" dirty="0">
                <a:latin typeface="Arial"/>
                <a:cs typeface="Arial"/>
              </a:rPr>
              <a:t>December 2024</a:t>
            </a:r>
            <a:endParaRPr kumimoji="0" lang="en-GB" sz="18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8" name="Content Placeholder 4" descr="Daily calendar with solid fill">
            <a:extLst>
              <a:ext uri="{FF2B5EF4-FFF2-40B4-BE49-F238E27FC236}">
                <a16:creationId xmlns:a16="http://schemas.microsoft.com/office/drawing/2014/main" id="{55F0866B-3363-F378-AF55-70F02E6109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8349" y="5777583"/>
            <a:ext cx="689973" cy="689973"/>
          </a:xfrm>
          <a:prstGeom prst="rect">
            <a:avLst/>
          </a:prstGeom>
        </p:spPr>
      </p:pic>
    </p:spTree>
    <p:extLst>
      <p:ext uri="{BB962C8B-B14F-4D97-AF65-F5344CB8AC3E}">
        <p14:creationId xmlns:p14="http://schemas.microsoft.com/office/powerpoint/2010/main" val="209493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81D3E-ABFA-D8F8-F91D-C332438638D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6D563CB-AA02-2098-C2BB-35DED41E84F7}"/>
              </a:ext>
            </a:extLst>
          </p:cNvPr>
          <p:cNvSpPr/>
          <p:nvPr/>
        </p:nvSpPr>
        <p:spPr>
          <a:xfrm>
            <a:off x="5945600" y="5623183"/>
            <a:ext cx="5960454" cy="834176"/>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5" name="Rectangle 4">
            <a:extLst>
              <a:ext uri="{FF2B5EF4-FFF2-40B4-BE49-F238E27FC236}">
                <a16:creationId xmlns:a16="http://schemas.microsoft.com/office/drawing/2014/main" id="{9C18E4B3-B034-6FC6-2B48-A23180273576}"/>
              </a:ext>
            </a:extLst>
          </p:cNvPr>
          <p:cNvSpPr/>
          <p:nvPr/>
        </p:nvSpPr>
        <p:spPr>
          <a:xfrm>
            <a:off x="5945601" y="2172712"/>
            <a:ext cx="5960453" cy="3151285"/>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09D3E241-C74E-6089-1948-7A4B7E3F1CF0}"/>
              </a:ext>
            </a:extLst>
          </p:cNvPr>
          <p:cNvSpPr>
            <a:spLocks noGrp="1"/>
          </p:cNvSpPr>
          <p:nvPr>
            <p:ph type="body" sz="quarter" idx="10"/>
          </p:nvPr>
        </p:nvSpPr>
        <p:spPr/>
        <p:txBody>
          <a:bodyPr/>
          <a:lstStyle/>
          <a:p>
            <a:r>
              <a:rPr lang="en-GB" altLang="zh-CN" sz="2800" dirty="0"/>
              <a:t>Ongoing projects: </a:t>
            </a:r>
            <a:r>
              <a:rPr lang="en-GB" sz="2800" dirty="0"/>
              <a:t>Management Commentary</a:t>
            </a:r>
          </a:p>
        </p:txBody>
      </p:sp>
      <p:sp>
        <p:nvSpPr>
          <p:cNvPr id="3" name="Text Placeholder 2">
            <a:extLst>
              <a:ext uri="{FF2B5EF4-FFF2-40B4-BE49-F238E27FC236}">
                <a16:creationId xmlns:a16="http://schemas.microsoft.com/office/drawing/2014/main" id="{C4734C5C-8111-D3C7-4294-FC311B1C5363}"/>
              </a:ext>
            </a:extLst>
          </p:cNvPr>
          <p:cNvSpPr>
            <a:spLocks noGrp="1"/>
          </p:cNvSpPr>
          <p:nvPr>
            <p:ph type="body" sz="quarter" idx="19"/>
          </p:nvPr>
        </p:nvSpPr>
        <p:spPr>
          <a:xfrm>
            <a:off x="1019174" y="2172713"/>
            <a:ext cx="4839366" cy="3501183"/>
          </a:xfrm>
        </p:spPr>
        <p:txBody>
          <a:bodyPr/>
          <a:lstStyle/>
          <a:p>
            <a:r>
              <a:rPr lang="en-GB" sz="2000" b="1"/>
              <a:t>Project Objectives</a:t>
            </a:r>
          </a:p>
          <a:p>
            <a:pPr marL="285750" indent="-285750">
              <a:buFont typeface="Arial" panose="020B0604020202020204" pitchFamily="34" charset="0"/>
              <a:buChar char="•"/>
            </a:pPr>
            <a:r>
              <a:rPr lang="en-GB" sz="1800"/>
              <a:t>Overhaul IFRS Practice Statement 1 to </a:t>
            </a:r>
            <a:r>
              <a:rPr lang="en-GB" sz="1800">
                <a:effectLst/>
                <a:latin typeface="Arial" panose="020B0604020202020204" pitchFamily="34" charset="0"/>
                <a:ea typeface="Aptos" panose="020B0004020202020204" pitchFamily="34" charset="0"/>
              </a:rPr>
              <a:t>provide a comprehensive resource for regulators and companies</a:t>
            </a:r>
          </a:p>
          <a:p>
            <a:pPr marL="285750" indent="-285750">
              <a:buFont typeface="Arial" panose="020B0604020202020204" pitchFamily="34" charset="0"/>
              <a:buChar char="•"/>
            </a:pPr>
            <a:r>
              <a:rPr lang="en-GB" sz="1800"/>
              <a:t>Respond to demand for better information about the factors that have affected or could affect a company’s ability to create value and generate cash flows</a:t>
            </a:r>
          </a:p>
          <a:p>
            <a:pPr marL="285750" indent="-285750">
              <a:buFont typeface="Arial" panose="020B0604020202020204" pitchFamily="34" charset="0"/>
              <a:buChar char="•"/>
            </a:pPr>
            <a:r>
              <a:rPr lang="en-GB" sz="1800"/>
              <a:t>Provide a stepping-stone towards greater integration in reporting in the future</a:t>
            </a:r>
          </a:p>
        </p:txBody>
      </p:sp>
      <p:sp>
        <p:nvSpPr>
          <p:cNvPr id="4" name="Text Placeholder 3">
            <a:extLst>
              <a:ext uri="{FF2B5EF4-FFF2-40B4-BE49-F238E27FC236}">
                <a16:creationId xmlns:a16="http://schemas.microsoft.com/office/drawing/2014/main" id="{779A501B-6D9A-9B2C-1B32-A84360B95080}"/>
              </a:ext>
            </a:extLst>
          </p:cNvPr>
          <p:cNvSpPr>
            <a:spLocks noGrp="1"/>
          </p:cNvSpPr>
          <p:nvPr>
            <p:ph type="body" sz="quarter" idx="20"/>
          </p:nvPr>
        </p:nvSpPr>
        <p:spPr>
          <a:xfrm>
            <a:off x="6113460" y="2172713"/>
            <a:ext cx="5614252" cy="4153659"/>
          </a:xfrm>
        </p:spPr>
        <p:txBody>
          <a:bodyPr wrap="square" lIns="0" tIns="0" rIns="0" bIns="0" numCol="1" spcCol="540000" anchor="t"/>
          <a:lstStyle/>
          <a:p>
            <a:r>
              <a:rPr lang="en-GB" sz="2000" b="1" dirty="0">
                <a:solidFill>
                  <a:schemeClr val="accent1"/>
                </a:solidFill>
              </a:rPr>
              <a:t>Approach</a:t>
            </a:r>
          </a:p>
          <a:p>
            <a:pPr marL="285750" indent="-285750">
              <a:buFont typeface="Arial" panose="020B0604020202020204" pitchFamily="34" charset="0"/>
              <a:buChar char="•"/>
            </a:pPr>
            <a:r>
              <a:rPr lang="en-GB" sz="1800" dirty="0">
                <a:latin typeface="Arial"/>
                <a:cs typeface="Arial"/>
              </a:rPr>
              <a:t>Targeted refinements to proposals in Exposure Draft</a:t>
            </a:r>
          </a:p>
          <a:p>
            <a:pPr marL="285750" indent="-285750">
              <a:buFont typeface="Arial" panose="020B0604020202020204" pitchFamily="34" charset="0"/>
              <a:buChar char="•"/>
            </a:pPr>
            <a:r>
              <a:rPr lang="en-GB" sz="1800" dirty="0">
                <a:latin typeface="Arial"/>
                <a:cs typeface="Arial"/>
              </a:rPr>
              <a:t>Codify innovations in reporting, including Integrated Reporting concepts, in a set of standard-like requirements</a:t>
            </a:r>
          </a:p>
          <a:p>
            <a:pPr marL="285750" indent="-285750">
              <a:buFont typeface="Arial" panose="020B0604020202020204" pitchFamily="34" charset="0"/>
              <a:buChar char="•"/>
            </a:pPr>
            <a:r>
              <a:rPr lang="en-GB" sz="1800" dirty="0">
                <a:latin typeface="Arial"/>
                <a:cs typeface="Arial"/>
              </a:rPr>
              <a:t>S</a:t>
            </a:r>
            <a:r>
              <a:rPr lang="en-GB" sz="1800" dirty="0"/>
              <a:t>upport connectivity between a company’s management commentary and both its financial statements and sustainability disclosures</a:t>
            </a:r>
          </a:p>
          <a:p>
            <a:pPr marL="285750" indent="-285750">
              <a:buFont typeface="Arial" panose="020B0604020202020204" pitchFamily="34" charset="0"/>
              <a:buChar char="•"/>
            </a:pPr>
            <a:r>
              <a:rPr lang="en-GB" sz="1800" dirty="0"/>
              <a:t>Collaborate with the ISSB</a:t>
            </a:r>
          </a:p>
        </p:txBody>
      </p:sp>
      <p:sp>
        <p:nvSpPr>
          <p:cNvPr id="6" name="Footer Placeholder 5">
            <a:extLst>
              <a:ext uri="{FF2B5EF4-FFF2-40B4-BE49-F238E27FC236}">
                <a16:creationId xmlns:a16="http://schemas.microsoft.com/office/drawing/2014/main" id="{A2C2FAB6-0CAF-B66D-C575-C38BCD64D9E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3362A319-85B1-24E9-B352-21269DE8B68B}"/>
              </a:ext>
            </a:extLst>
          </p:cNvPr>
          <p:cNvSpPr txBox="1"/>
          <p:nvPr/>
        </p:nvSpPr>
        <p:spPr>
          <a:xfrm>
            <a:off x="6730738" y="5717783"/>
            <a:ext cx="53584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5F6061"/>
                </a:solidFill>
                <a:effectLst/>
                <a:uLnTx/>
                <a:uFillTx/>
                <a:latin typeface="Arial" panose="020B0604020202020204" pitchFamily="34" charset="0"/>
                <a:cs typeface="Arial" panose="020B0604020202020204" pitchFamily="34" charset="0"/>
              </a:rPr>
              <a:t>Expected publication date of the </a:t>
            </a:r>
            <a:r>
              <a:rPr lang="en-GB" sz="1800" dirty="0">
                <a:latin typeface="Arial" panose="020B0604020202020204" pitchFamily="34" charset="0"/>
                <a:cs typeface="Arial" panose="020B0604020202020204" pitchFamily="34" charset="0"/>
              </a:rPr>
              <a:t>Revised Practice Statement </a:t>
            </a:r>
            <a:r>
              <a:rPr lang="en-GB" sz="1800" i="1" dirty="0">
                <a:latin typeface="Arial" panose="020B0604020202020204" pitchFamily="34" charset="0"/>
                <a:cs typeface="Arial" panose="020B0604020202020204" pitchFamily="34" charset="0"/>
              </a:rPr>
              <a:t>Management Commentary</a:t>
            </a:r>
            <a:r>
              <a:rPr lang="en-GB" dirty="0">
                <a:solidFill>
                  <a:srgbClr val="5F6061"/>
                </a:solidFill>
                <a:latin typeface="Arial" panose="020B0604020202020204" pitchFamily="34" charset="0"/>
                <a:cs typeface="Arial" panose="020B0604020202020204" pitchFamily="34" charset="0"/>
              </a:rPr>
              <a:t>: </a:t>
            </a:r>
            <a:r>
              <a:rPr lang="en-GB" b="1" dirty="0">
                <a:solidFill>
                  <a:srgbClr val="5F6061"/>
                </a:solidFill>
                <a:latin typeface="Arial" panose="020B0604020202020204" pitchFamily="34" charset="0"/>
                <a:cs typeface="Arial" panose="020B0604020202020204" pitchFamily="34" charset="0"/>
              </a:rPr>
              <a:t>H1</a:t>
            </a:r>
            <a:r>
              <a:rPr kumimoji="0" lang="en-GB" sz="1800" b="1" i="0" u="none" strike="noStrike" kern="1200" cap="none" spc="0" normalizeH="0" baseline="0" noProof="0" dirty="0">
                <a:ln>
                  <a:noFill/>
                </a:ln>
                <a:solidFill>
                  <a:srgbClr val="5F6061"/>
                </a:solidFill>
                <a:effectLst/>
                <a:uLnTx/>
                <a:uFillTx/>
                <a:latin typeface="Arial" panose="020B0604020202020204" pitchFamily="34" charset="0"/>
                <a:cs typeface="Arial" panose="020B0604020202020204" pitchFamily="34" charset="0"/>
              </a:rPr>
              <a:t> 2025</a:t>
            </a:r>
          </a:p>
        </p:txBody>
      </p:sp>
      <p:pic>
        <p:nvPicPr>
          <p:cNvPr id="8" name="Content Placeholder 4" descr="Daily calendar with solid fill">
            <a:extLst>
              <a:ext uri="{FF2B5EF4-FFF2-40B4-BE49-F238E27FC236}">
                <a16:creationId xmlns:a16="http://schemas.microsoft.com/office/drawing/2014/main" id="{11CDC926-B26B-C7BC-EF2B-F8F9234291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3559" y="5670318"/>
            <a:ext cx="608864" cy="689973"/>
          </a:xfrm>
          <a:prstGeom prst="rect">
            <a:avLst/>
          </a:prstGeom>
        </p:spPr>
      </p:pic>
    </p:spTree>
    <p:extLst>
      <p:ext uri="{BB962C8B-B14F-4D97-AF65-F5344CB8AC3E}">
        <p14:creationId xmlns:p14="http://schemas.microsoft.com/office/powerpoint/2010/main" val="21843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DD41-4EDE-5629-9121-E7DFCBBAA0C3}"/>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07C16922-F666-6BF7-259B-88B1B2982D23}"/>
              </a:ext>
            </a:extLst>
          </p:cNvPr>
          <p:cNvSpPr/>
          <p:nvPr/>
        </p:nvSpPr>
        <p:spPr>
          <a:xfrm>
            <a:off x="5891751" y="4179362"/>
            <a:ext cx="5854045" cy="590399"/>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A60AA14-F731-1BE8-276B-C4712676D8D4}"/>
              </a:ext>
            </a:extLst>
          </p:cNvPr>
          <p:cNvSpPr/>
          <p:nvPr/>
        </p:nvSpPr>
        <p:spPr>
          <a:xfrm>
            <a:off x="5891752" y="2763884"/>
            <a:ext cx="5854045" cy="608318"/>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endParaRPr lang="en-GB" sz="16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A89691AC-81AD-BEF1-A495-048DBC271FDD}"/>
              </a:ext>
            </a:extLst>
          </p:cNvPr>
          <p:cNvSpPr>
            <a:spLocks noGrp="1"/>
          </p:cNvSpPr>
          <p:nvPr>
            <p:ph type="body" sz="quarter" idx="10"/>
          </p:nvPr>
        </p:nvSpPr>
        <p:spPr>
          <a:xfrm>
            <a:off x="1019172" y="1351313"/>
            <a:ext cx="11091311" cy="1142194"/>
          </a:xfrm>
        </p:spPr>
        <p:txBody>
          <a:bodyPr/>
          <a:lstStyle/>
          <a:p>
            <a:r>
              <a:rPr lang="en-GB" altLang="zh-CN" sz="2800" dirty="0"/>
              <a:t>Ongoing projects: </a:t>
            </a:r>
            <a:r>
              <a:rPr lang="en-US" sz="2800" dirty="0">
                <a:solidFill>
                  <a:srgbClr val="5F6062"/>
                </a:solidFill>
                <a:ea typeface="Helvetica Neue" panose="02000503000000020004" pitchFamily="2" charset="0"/>
              </a:rPr>
              <a:t>Climate-related and Other Uncertainties in the Financial Statements</a:t>
            </a:r>
          </a:p>
          <a:p>
            <a:endParaRPr lang="en-US" dirty="0">
              <a:solidFill>
                <a:srgbClr val="5F6062"/>
              </a:solidFill>
            </a:endParaRPr>
          </a:p>
        </p:txBody>
      </p:sp>
      <p:sp>
        <p:nvSpPr>
          <p:cNvPr id="22" name="Text Placeholder 21">
            <a:extLst>
              <a:ext uri="{FF2B5EF4-FFF2-40B4-BE49-F238E27FC236}">
                <a16:creationId xmlns:a16="http://schemas.microsoft.com/office/drawing/2014/main" id="{6EE06A99-D4DE-CAF9-0391-12A1D0B5A2FF}"/>
              </a:ext>
            </a:extLst>
          </p:cNvPr>
          <p:cNvSpPr>
            <a:spLocks noGrp="1"/>
          </p:cNvSpPr>
          <p:nvPr>
            <p:ph type="body" sz="quarter" idx="19"/>
          </p:nvPr>
        </p:nvSpPr>
        <p:spPr>
          <a:xfrm>
            <a:off x="1029675" y="2462920"/>
            <a:ext cx="4561495" cy="1616124"/>
          </a:xfrm>
        </p:spPr>
        <p:txBody>
          <a:bodyPr/>
          <a:lstStyle/>
          <a:p>
            <a:pPr marL="0" indent="0">
              <a:buNone/>
            </a:pPr>
            <a:r>
              <a:rPr lang="en-GB" sz="2000" b="1" dirty="0">
                <a:solidFill>
                  <a:schemeClr val="accent2"/>
                </a:solidFill>
              </a:rPr>
              <a:t>Project Objective</a:t>
            </a:r>
          </a:p>
          <a:p>
            <a:pPr marL="0" indent="0">
              <a:buNone/>
            </a:pPr>
            <a:r>
              <a:rPr lang="en-GB" sz="1800" dirty="0">
                <a:solidFill>
                  <a:schemeClr val="tx2"/>
                </a:solidFill>
              </a:rPr>
              <a:t>Explore </a:t>
            </a:r>
            <a:r>
              <a:rPr lang="en-GB" sz="1800" b="1" dirty="0">
                <a:solidFill>
                  <a:schemeClr val="tx2"/>
                </a:solidFill>
              </a:rPr>
              <a:t>targeted actions</a:t>
            </a:r>
            <a:r>
              <a:rPr lang="en-GB" sz="1800" dirty="0">
                <a:solidFill>
                  <a:schemeClr val="tx2"/>
                </a:solidFill>
              </a:rPr>
              <a:t> to improve the reporting of the effects of </a:t>
            </a:r>
            <a:r>
              <a:rPr lang="en-GB" sz="1800" b="1" dirty="0">
                <a:solidFill>
                  <a:schemeClr val="tx2"/>
                </a:solidFill>
              </a:rPr>
              <a:t>climate-related and other uncertainties</a:t>
            </a:r>
            <a:r>
              <a:rPr lang="en-GB" sz="1800" dirty="0">
                <a:solidFill>
                  <a:schemeClr val="tx2"/>
                </a:solidFill>
              </a:rPr>
              <a:t> in the financial statements</a:t>
            </a:r>
            <a:endParaRPr lang="en-GB" sz="1800" b="1" dirty="0">
              <a:solidFill>
                <a:schemeClr val="tx2"/>
              </a:solidFill>
            </a:endParaRPr>
          </a:p>
          <a:p>
            <a:pPr marL="0" indent="0">
              <a:buNone/>
            </a:pPr>
            <a:endParaRPr lang="en-GB" sz="2000" dirty="0"/>
          </a:p>
        </p:txBody>
      </p:sp>
      <p:sp>
        <p:nvSpPr>
          <p:cNvPr id="3" name="TextBox 2">
            <a:extLst>
              <a:ext uri="{FF2B5EF4-FFF2-40B4-BE49-F238E27FC236}">
                <a16:creationId xmlns:a16="http://schemas.microsoft.com/office/drawing/2014/main" id="{57D8BCE5-88AF-BBA9-6CC6-D15945F32DBA}"/>
              </a:ext>
            </a:extLst>
          </p:cNvPr>
          <p:cNvSpPr txBox="1"/>
          <p:nvPr/>
        </p:nvSpPr>
        <p:spPr>
          <a:xfrm>
            <a:off x="11206800" y="378000"/>
            <a:ext cx="269626" cy="276999"/>
          </a:xfrm>
          <a:prstGeom prst="rect">
            <a:avLst/>
          </a:prstGeom>
          <a:noFill/>
        </p:spPr>
        <p:txBody>
          <a:bodyPr wrap="none" rtlCol="0">
            <a:spAutoFit/>
          </a:bodyPr>
          <a:lstStyle/>
          <a:p>
            <a:fld id="{17ADE850-5F3A-4F05-B551-6F9F473D7830}" type="slidenum">
              <a:rPr lang="en-GB" sz="1200" smtClean="0">
                <a:latin typeface="Arial" panose="020B0604020202020204" pitchFamily="34" charset="0"/>
                <a:cs typeface="Arial" panose="020B0604020202020204" pitchFamily="34" charset="0"/>
              </a:rPr>
              <a:t>24</a:t>
            </a:fld>
            <a:endParaRPr lang="en-GB" sz="12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7C165E8-98A9-6DCD-F938-005C8F50ECD9}"/>
              </a:ext>
            </a:extLst>
          </p:cNvPr>
          <p:cNvSpPr/>
          <p:nvPr/>
        </p:nvSpPr>
        <p:spPr>
          <a:xfrm>
            <a:off x="932896" y="3968421"/>
            <a:ext cx="4602973" cy="1745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en-GB" sz="2000" b="1" dirty="0">
                <a:solidFill>
                  <a:schemeClr val="accent2"/>
                </a:solidFill>
                <a:latin typeface="Arial" panose="020B0604020202020204" pitchFamily="34" charset="0"/>
                <a:cs typeface="Arial" panose="020B0604020202020204" pitchFamily="34" charset="0"/>
              </a:rPr>
              <a:t>Working together</a:t>
            </a:r>
          </a:p>
          <a:p>
            <a:pPr>
              <a:spcAft>
                <a:spcPts val="600"/>
              </a:spcAft>
            </a:pPr>
            <a:r>
              <a:rPr lang="en-GB" dirty="0">
                <a:solidFill>
                  <a:schemeClr val="tx2"/>
                </a:solidFill>
                <a:latin typeface="Arial" panose="020B0604020202020204" pitchFamily="34" charset="0"/>
                <a:cs typeface="Arial" panose="020B0604020202020204" pitchFamily="34" charset="0"/>
              </a:rPr>
              <a:t>Throughout its work on this project, the IASB </a:t>
            </a:r>
            <a:r>
              <a:rPr lang="en-GB" b="1" dirty="0">
                <a:solidFill>
                  <a:schemeClr val="tx2"/>
                </a:solidFill>
                <a:latin typeface="Arial" panose="020B0604020202020204" pitchFamily="34" charset="0"/>
                <a:cs typeface="Arial" panose="020B0604020202020204" pitchFamily="34" charset="0"/>
              </a:rPr>
              <a:t>collaborated</a:t>
            </a:r>
            <a:r>
              <a:rPr lang="en-GB" dirty="0">
                <a:solidFill>
                  <a:schemeClr val="tx2"/>
                </a:solidFill>
                <a:latin typeface="Arial" panose="020B0604020202020204" pitchFamily="34" charset="0"/>
                <a:cs typeface="Arial" panose="020B0604020202020204" pitchFamily="34" charset="0"/>
              </a:rPr>
              <a:t> with ISSB members and technical staff</a:t>
            </a:r>
          </a:p>
        </p:txBody>
      </p:sp>
      <p:grpSp>
        <p:nvGrpSpPr>
          <p:cNvPr id="19" name="Group 18">
            <a:extLst>
              <a:ext uri="{FF2B5EF4-FFF2-40B4-BE49-F238E27FC236}">
                <a16:creationId xmlns:a16="http://schemas.microsoft.com/office/drawing/2014/main" id="{6D3C1272-0175-F32E-FAC2-7684C8CF4AED}"/>
              </a:ext>
            </a:extLst>
          </p:cNvPr>
          <p:cNvGrpSpPr/>
          <p:nvPr/>
        </p:nvGrpSpPr>
        <p:grpSpPr>
          <a:xfrm>
            <a:off x="5930536" y="2742185"/>
            <a:ext cx="5624805" cy="679109"/>
            <a:chOff x="5742718" y="3095411"/>
            <a:chExt cx="5624805" cy="679109"/>
          </a:xfrm>
        </p:grpSpPr>
        <p:sp>
          <p:nvSpPr>
            <p:cNvPr id="7" name="Rectangle 6">
              <a:extLst>
                <a:ext uri="{FF2B5EF4-FFF2-40B4-BE49-F238E27FC236}">
                  <a16:creationId xmlns:a16="http://schemas.microsoft.com/office/drawing/2014/main" id="{A3F650A9-817B-1308-56B2-CEAE5E73DA78}"/>
                </a:ext>
              </a:extLst>
            </p:cNvPr>
            <p:cNvSpPr/>
            <p:nvPr/>
          </p:nvSpPr>
          <p:spPr bwMode="auto">
            <a:xfrm>
              <a:off x="6486524" y="3095411"/>
              <a:ext cx="4880999"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ts val="600"/>
                </a:spcBef>
                <a:spcAft>
                  <a:spcPts val="600"/>
                </a:spcAft>
                <a:buSzPts val="1000"/>
                <a:tabLst>
                  <a:tab pos="457200" algn="l"/>
                </a:tabLst>
              </a:pPr>
              <a:r>
                <a:rPr lang="en-GB" dirty="0">
                  <a:solidFill>
                    <a:schemeClr val="accent2"/>
                  </a:solidFill>
                  <a:latin typeface="Arial" panose="020B0604020202020204" pitchFamily="34" charset="0"/>
                  <a:cs typeface="Arial" panose="020B0604020202020204" pitchFamily="34" charset="0"/>
                </a:rPr>
                <a:t>Improve the application of IFRS Accounting Standards [developing illustrative examples]</a:t>
              </a:r>
            </a:p>
          </p:txBody>
        </p:sp>
        <p:pic>
          <p:nvPicPr>
            <p:cNvPr id="8" name="Graphic 7" descr="Books with solid fill">
              <a:extLst>
                <a:ext uri="{FF2B5EF4-FFF2-40B4-BE49-F238E27FC236}">
                  <a16:creationId xmlns:a16="http://schemas.microsoft.com/office/drawing/2014/main" id="{DE59CC0A-557A-F659-2EC2-77EE954292F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742718" y="3111583"/>
              <a:ext cx="590398" cy="590398"/>
            </a:xfrm>
            <a:prstGeom prst="rect">
              <a:avLst/>
            </a:prstGeom>
          </p:spPr>
        </p:pic>
      </p:grpSp>
      <p:grpSp>
        <p:nvGrpSpPr>
          <p:cNvPr id="5" name="Group 4">
            <a:extLst>
              <a:ext uri="{FF2B5EF4-FFF2-40B4-BE49-F238E27FC236}">
                <a16:creationId xmlns:a16="http://schemas.microsoft.com/office/drawing/2014/main" id="{C063592D-64BC-AF14-8B1A-7A857A225871}"/>
              </a:ext>
            </a:extLst>
          </p:cNvPr>
          <p:cNvGrpSpPr/>
          <p:nvPr/>
        </p:nvGrpSpPr>
        <p:grpSpPr>
          <a:xfrm>
            <a:off x="5891752" y="3470726"/>
            <a:ext cx="5854044" cy="608318"/>
            <a:chOff x="6666837" y="4381633"/>
            <a:chExt cx="4979236" cy="608318"/>
          </a:xfrm>
          <a:effectLst>
            <a:outerShdw blurRad="50800" dist="38100" dir="2700000" algn="tl" rotWithShape="0">
              <a:prstClr val="black">
                <a:alpha val="40000"/>
              </a:prstClr>
            </a:outerShdw>
          </a:effectLst>
        </p:grpSpPr>
        <p:sp>
          <p:nvSpPr>
            <p:cNvPr id="25" name="Rectangle 24">
              <a:extLst>
                <a:ext uri="{FF2B5EF4-FFF2-40B4-BE49-F238E27FC236}">
                  <a16:creationId xmlns:a16="http://schemas.microsoft.com/office/drawing/2014/main" id="{300EADC6-E338-F26A-CD39-3AF5F690EED6}"/>
                </a:ext>
              </a:extLst>
            </p:cNvPr>
            <p:cNvSpPr/>
            <p:nvPr/>
          </p:nvSpPr>
          <p:spPr>
            <a:xfrm>
              <a:off x="6666837" y="4381633"/>
              <a:ext cx="4979236" cy="608318"/>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183B4D2B-3A83-2706-41D4-935A2F724954}"/>
                </a:ext>
              </a:extLst>
            </p:cNvPr>
            <p:cNvGrpSpPr/>
            <p:nvPr/>
          </p:nvGrpSpPr>
          <p:grpSpPr>
            <a:xfrm>
              <a:off x="6727248" y="4414321"/>
              <a:ext cx="4630172" cy="536725"/>
              <a:chOff x="6543174" y="4386354"/>
              <a:chExt cx="4630172" cy="536725"/>
            </a:xfrm>
          </p:grpSpPr>
          <p:sp>
            <p:nvSpPr>
              <p:cNvPr id="9" name="TextBox 8">
                <a:extLst>
                  <a:ext uri="{FF2B5EF4-FFF2-40B4-BE49-F238E27FC236}">
                    <a16:creationId xmlns:a16="http://schemas.microsoft.com/office/drawing/2014/main" id="{0BF234E1-0B3F-C612-46E5-B4C5AFD72C5D}"/>
                  </a:ext>
                </a:extLst>
              </p:cNvPr>
              <p:cNvSpPr txBox="1"/>
              <p:nvPr/>
            </p:nvSpPr>
            <p:spPr>
              <a:xfrm>
                <a:off x="7185498" y="4472956"/>
                <a:ext cx="3987848" cy="369332"/>
              </a:xfrm>
              <a:prstGeom prst="rect">
                <a:avLst/>
              </a:prstGeom>
              <a:noFill/>
            </p:spPr>
            <p:txBody>
              <a:bodyPr wrap="square">
                <a:spAutoFit/>
              </a:bodyPr>
              <a:lstStyle/>
              <a:p>
                <a:pPr fontAlgn="base">
                  <a:spcBef>
                    <a:spcPts val="600"/>
                  </a:spcBef>
                  <a:buSzPts val="1000"/>
                  <a:tabLst>
                    <a:tab pos="457200" algn="l"/>
                  </a:tabLst>
                </a:pPr>
                <a:r>
                  <a:rPr lang="en-GB" dirty="0">
                    <a:solidFill>
                      <a:schemeClr val="accent2"/>
                    </a:solidFill>
                    <a:latin typeface="Arial" panose="020B0604020202020204" pitchFamily="34" charset="0"/>
                    <a:cs typeface="Arial" panose="020B0604020202020204" pitchFamily="34" charset="0"/>
                  </a:rPr>
                  <a:t>Raise awareness of the requirements</a:t>
                </a:r>
              </a:p>
            </p:txBody>
          </p:sp>
          <p:pic>
            <p:nvPicPr>
              <p:cNvPr id="10" name="Graphic 9" descr="Megaphone with solid fill">
                <a:extLst>
                  <a:ext uri="{FF2B5EF4-FFF2-40B4-BE49-F238E27FC236}">
                    <a16:creationId xmlns:a16="http://schemas.microsoft.com/office/drawing/2014/main" id="{FBC9C4B9-3BEC-D4FB-C0DA-862008D5E83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43174" y="4386354"/>
                <a:ext cx="536726" cy="536725"/>
              </a:xfrm>
              <a:prstGeom prst="rect">
                <a:avLst/>
              </a:prstGeom>
              <a:effectLst>
                <a:outerShdw blurRad="50800" dist="38100" dir="2700000" algn="tl" rotWithShape="0">
                  <a:prstClr val="black">
                    <a:alpha val="40000"/>
                  </a:prstClr>
                </a:outerShdw>
              </a:effectLst>
            </p:spPr>
          </p:pic>
        </p:grpSp>
      </p:grpSp>
      <p:grpSp>
        <p:nvGrpSpPr>
          <p:cNvPr id="17" name="Group 16">
            <a:extLst>
              <a:ext uri="{FF2B5EF4-FFF2-40B4-BE49-F238E27FC236}">
                <a16:creationId xmlns:a16="http://schemas.microsoft.com/office/drawing/2014/main" id="{7F912F69-B3CA-50D6-12F6-1FAB9CB51D8A}"/>
              </a:ext>
            </a:extLst>
          </p:cNvPr>
          <p:cNvGrpSpPr/>
          <p:nvPr/>
        </p:nvGrpSpPr>
        <p:grpSpPr>
          <a:xfrm>
            <a:off x="6044147" y="4179128"/>
            <a:ext cx="4012835" cy="590398"/>
            <a:chOff x="5848824" y="5519629"/>
            <a:chExt cx="4012835" cy="590398"/>
          </a:xfrm>
        </p:grpSpPr>
        <p:sp>
          <p:nvSpPr>
            <p:cNvPr id="11" name="Rectangle 10">
              <a:extLst>
                <a:ext uri="{FF2B5EF4-FFF2-40B4-BE49-F238E27FC236}">
                  <a16:creationId xmlns:a16="http://schemas.microsoft.com/office/drawing/2014/main" id="{9E724EC8-81BB-D679-0446-AB0C533903DB}"/>
                </a:ext>
              </a:extLst>
            </p:cNvPr>
            <p:cNvSpPr/>
            <p:nvPr/>
          </p:nvSpPr>
          <p:spPr bwMode="auto">
            <a:xfrm>
              <a:off x="6566150" y="5559271"/>
              <a:ext cx="3295509" cy="477140"/>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Aft>
                  <a:spcPts val="600"/>
                </a:spcAft>
                <a:buClr>
                  <a:schemeClr val="tx1"/>
                </a:buClr>
                <a:buSzPts val="1000"/>
                <a:tabLst>
                  <a:tab pos="457200" algn="l"/>
                </a:tabLst>
              </a:pPr>
              <a:r>
                <a:rPr lang="en-GB" dirty="0">
                  <a:solidFill>
                    <a:schemeClr val="accent2"/>
                  </a:solidFill>
                  <a:latin typeface="Arial" panose="020B0604020202020204" pitchFamily="34" charset="0"/>
                  <a:cs typeface="Arial" panose="020B0604020202020204" pitchFamily="34" charset="0"/>
                </a:rPr>
                <a:t>Strengthen connections</a:t>
              </a:r>
            </a:p>
          </p:txBody>
        </p:sp>
        <p:pic>
          <p:nvPicPr>
            <p:cNvPr id="12" name="Graphic 11" descr="Connected with solid fill">
              <a:extLst>
                <a:ext uri="{FF2B5EF4-FFF2-40B4-BE49-F238E27FC236}">
                  <a16:creationId xmlns:a16="http://schemas.microsoft.com/office/drawing/2014/main" id="{D8CCFAC5-D750-9B46-69CA-2C63CFEB01F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848824" y="5519629"/>
              <a:ext cx="590398" cy="590398"/>
            </a:xfrm>
            <a:prstGeom prst="rect">
              <a:avLst/>
            </a:prstGeom>
          </p:spPr>
        </p:pic>
      </p:grpSp>
      <p:sp>
        <p:nvSpPr>
          <p:cNvPr id="15" name="TextBox 14">
            <a:extLst>
              <a:ext uri="{FF2B5EF4-FFF2-40B4-BE49-F238E27FC236}">
                <a16:creationId xmlns:a16="http://schemas.microsoft.com/office/drawing/2014/main" id="{17082A94-4223-78D4-5D18-B5D9B38CB36B}"/>
              </a:ext>
            </a:extLst>
          </p:cNvPr>
          <p:cNvSpPr txBox="1"/>
          <p:nvPr/>
        </p:nvSpPr>
        <p:spPr>
          <a:xfrm>
            <a:off x="5677275" y="2175844"/>
            <a:ext cx="4539963" cy="400110"/>
          </a:xfrm>
          <a:prstGeom prst="rect">
            <a:avLst/>
          </a:prstGeom>
          <a:noFill/>
        </p:spPr>
        <p:txBody>
          <a:bodyPr wrap="square" lIns="0">
            <a:spAutoFit/>
          </a:bodyPr>
          <a:lstStyle/>
          <a:p>
            <a:pPr algn="ctr" fontAlgn="base">
              <a:spcBef>
                <a:spcPts val="600"/>
              </a:spcBef>
              <a:spcAft>
                <a:spcPts val="600"/>
              </a:spcAft>
              <a:buSzPts val="1000"/>
              <a:tabLst>
                <a:tab pos="457200" algn="l"/>
              </a:tabLst>
            </a:pPr>
            <a:r>
              <a:rPr lang="en-GB" sz="2000" b="1" dirty="0">
                <a:solidFill>
                  <a:schemeClr val="accent2"/>
                </a:solidFill>
                <a:latin typeface="Arial" panose="020B0604020202020204" pitchFamily="34" charset="0"/>
                <a:cs typeface="Arial" panose="020B0604020202020204" pitchFamily="34" charset="0"/>
              </a:rPr>
              <a:t>Main actions to improve reporting</a:t>
            </a:r>
          </a:p>
        </p:txBody>
      </p:sp>
      <p:sp>
        <p:nvSpPr>
          <p:cNvPr id="14" name="Rectangle 13">
            <a:extLst>
              <a:ext uri="{FF2B5EF4-FFF2-40B4-BE49-F238E27FC236}">
                <a16:creationId xmlns:a16="http://schemas.microsoft.com/office/drawing/2014/main" id="{A474743E-9985-AE39-9344-4C160C058CE0}"/>
              </a:ext>
            </a:extLst>
          </p:cNvPr>
          <p:cNvSpPr/>
          <p:nvPr/>
        </p:nvSpPr>
        <p:spPr>
          <a:xfrm>
            <a:off x="5891753" y="5354425"/>
            <a:ext cx="5854045" cy="1206631"/>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16" name="Text Placeholder 4">
            <a:extLst>
              <a:ext uri="{FF2B5EF4-FFF2-40B4-BE49-F238E27FC236}">
                <a16:creationId xmlns:a16="http://schemas.microsoft.com/office/drawing/2014/main" id="{E1A3B1FD-D20D-61E5-95D9-7884A9CDA4A1}"/>
              </a:ext>
            </a:extLst>
          </p:cNvPr>
          <p:cNvSpPr txBox="1">
            <a:spLocks/>
          </p:cNvSpPr>
          <p:nvPr/>
        </p:nvSpPr>
        <p:spPr>
          <a:xfrm>
            <a:off x="6976523" y="5425218"/>
            <a:ext cx="4769275" cy="973181"/>
          </a:xfrm>
          <a:prstGeom prst="rect">
            <a:avLst/>
          </a:prstGeom>
        </p:spPr>
        <p:txBody>
          <a:bodyPr wrap="square" lIns="0" tIns="0" rIns="0" bIns="0" numCol="1" spcCol="54000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Arial"/>
                <a:cs typeface="Arial"/>
              </a:rPr>
              <a:t>Comment period for the Exposure Draft </a:t>
            </a:r>
            <a:r>
              <a:rPr lang="en-GB" sz="1800" i="1" dirty="0">
                <a:solidFill>
                  <a:schemeClr val="accent1"/>
                </a:solidFill>
                <a:latin typeface="Arial"/>
                <a:cs typeface="Arial"/>
                <a:hlinkClick r:id="rId9">
                  <a:extLst>
                    <a:ext uri="{A12FA001-AC4F-418D-AE19-62706E023703}">
                      <ahyp:hlinkClr xmlns:ahyp="http://schemas.microsoft.com/office/drawing/2018/hyperlinkcolor" val="tx"/>
                    </a:ext>
                  </a:extLst>
                </a:hlinkClick>
              </a:rPr>
              <a:t>Climate-related and Other Uncertainties in the Financial Statements </a:t>
            </a:r>
            <a:r>
              <a:rPr lang="en-GB" sz="1800" dirty="0">
                <a:latin typeface="Arial"/>
                <a:cs typeface="Arial"/>
              </a:rPr>
              <a:t>open until </a:t>
            </a:r>
            <a:r>
              <a:rPr lang="en-GB" sz="1800" b="1" dirty="0">
                <a:latin typeface="Arial"/>
                <a:cs typeface="Arial"/>
              </a:rPr>
              <a:t>28 November 2024</a:t>
            </a:r>
          </a:p>
          <a:p>
            <a:pPr marL="285750" indent="-285750">
              <a:buFont typeface="Arial" panose="020B0604020202020204" pitchFamily="34" charset="0"/>
              <a:buChar char="•"/>
            </a:pPr>
            <a:endParaRPr lang="en-GB" sz="2800" dirty="0">
              <a:solidFill>
                <a:schemeClr val="accent2"/>
              </a:solidFill>
            </a:endParaRPr>
          </a:p>
        </p:txBody>
      </p:sp>
      <p:pic>
        <p:nvPicPr>
          <p:cNvPr id="20" name="Graphic 19" descr="Mailbox with solid fill">
            <a:extLst>
              <a:ext uri="{FF2B5EF4-FFF2-40B4-BE49-F238E27FC236}">
                <a16:creationId xmlns:a16="http://schemas.microsoft.com/office/drawing/2014/main" id="{96C6C3DF-7511-0D6C-E578-BD14605C4C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4778" y="5594904"/>
            <a:ext cx="755703" cy="755703"/>
          </a:xfrm>
          <a:prstGeom prst="rect">
            <a:avLst/>
          </a:prstGeom>
        </p:spPr>
      </p:pic>
    </p:spTree>
    <p:extLst>
      <p:ext uri="{BB962C8B-B14F-4D97-AF65-F5344CB8AC3E}">
        <p14:creationId xmlns:p14="http://schemas.microsoft.com/office/powerpoint/2010/main" val="14318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5430A-8C38-1C7F-E004-1C3CF6D8D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A9B17-D26A-A0BC-5666-04ECFBB7D7F0}"/>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en-GB" sz="3200" dirty="0">
                <a:latin typeface="Arial"/>
                <a:cs typeface="Arial"/>
              </a:rPr>
              <a:t>Connectivity</a:t>
            </a:r>
            <a:endParaRPr lang="en-GB" sz="3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979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E31F6EF-B17C-0FD1-71DE-C0BEFBF57F31}"/>
              </a:ext>
            </a:extLst>
          </p:cNvPr>
          <p:cNvSpPr/>
          <p:nvPr/>
        </p:nvSpPr>
        <p:spPr>
          <a:xfrm>
            <a:off x="1052826" y="3942507"/>
            <a:ext cx="6949521" cy="362620"/>
          </a:xfrm>
          <a:prstGeom prst="rect">
            <a:avLst/>
          </a:prstGeom>
          <a:solidFill>
            <a:schemeClr val="bg1">
              <a:lumMod val="9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F6061"/>
                </a:solidFill>
                <a:effectLst/>
                <a:uLnTx/>
                <a:uFillTx/>
                <a:latin typeface="Arial" panose="020B0604020202020204"/>
                <a:ea typeface="+mn-ea"/>
                <a:cs typeface="+mn-cs"/>
              </a:rPr>
              <a:t>     Management Commentary / Integrated Reporting</a:t>
            </a:r>
          </a:p>
        </p:txBody>
      </p:sp>
      <p:sp>
        <p:nvSpPr>
          <p:cNvPr id="6" name="Text Placeholder 3">
            <a:extLst>
              <a:ext uri="{FF2B5EF4-FFF2-40B4-BE49-F238E27FC236}">
                <a16:creationId xmlns:a16="http://schemas.microsoft.com/office/drawing/2014/main" id="{7EEAE741-CD57-1782-A898-D8B6E0DC4E5E}"/>
              </a:ext>
            </a:extLst>
          </p:cNvPr>
          <p:cNvSpPr>
            <a:spLocks noGrp="1"/>
          </p:cNvSpPr>
          <p:nvPr>
            <p:ph type="body" sz="quarter" idx="10"/>
          </p:nvPr>
        </p:nvSpPr>
        <p:spPr>
          <a:xfrm>
            <a:off x="1031531" y="1351313"/>
            <a:ext cx="8888323" cy="690849"/>
          </a:xfrm>
        </p:spPr>
        <p:txBody>
          <a:bodyPr/>
          <a:lstStyle/>
          <a:p>
            <a:r>
              <a:rPr lang="en-US" dirty="0">
                <a:solidFill>
                  <a:srgbClr val="5D5B5C"/>
                </a:solidFill>
                <a:ea typeface="Helvetica Neue" panose="02000503000000020004" pitchFamily="2" charset="0"/>
              </a:rPr>
              <a:t>Designed for communication to investors</a:t>
            </a:r>
          </a:p>
          <a:p>
            <a:endParaRPr lang="en-US" dirty="0"/>
          </a:p>
        </p:txBody>
      </p:sp>
      <p:cxnSp>
        <p:nvCxnSpPr>
          <p:cNvPr id="7" name="Straight Arrow Connector 6">
            <a:extLst>
              <a:ext uri="{FF2B5EF4-FFF2-40B4-BE49-F238E27FC236}">
                <a16:creationId xmlns:a16="http://schemas.microsoft.com/office/drawing/2014/main" id="{39B76A26-4B8D-B381-EF9C-23AD424DE9FC}"/>
              </a:ext>
            </a:extLst>
          </p:cNvPr>
          <p:cNvCxnSpPr>
            <a:cxnSpLocks/>
            <a:stCxn id="17" idx="3"/>
          </p:cNvCxnSpPr>
          <p:nvPr/>
        </p:nvCxnSpPr>
        <p:spPr bwMode="auto">
          <a:xfrm flipV="1">
            <a:off x="2780826" y="4628755"/>
            <a:ext cx="5934467" cy="602124"/>
          </a:xfrm>
          <a:prstGeom prst="straightConnector1">
            <a:avLst/>
          </a:prstGeom>
          <a:solidFill>
            <a:srgbClr val="4184A9"/>
          </a:solidFill>
          <a:ln w="57150" cap="flat" cmpd="sng" algn="ctr">
            <a:solidFill>
              <a:srgbClr val="5F6062"/>
            </a:solidFill>
            <a:prstDash val="sys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7">
            <a:extLst>
              <a:ext uri="{FF2B5EF4-FFF2-40B4-BE49-F238E27FC236}">
                <a16:creationId xmlns:a16="http://schemas.microsoft.com/office/drawing/2014/main" id="{11CBD9AE-3D7A-783D-BC2A-E4D09C23238A}"/>
              </a:ext>
            </a:extLst>
          </p:cNvPr>
          <p:cNvSpPr/>
          <p:nvPr/>
        </p:nvSpPr>
        <p:spPr>
          <a:xfrm>
            <a:off x="8879758" y="2298901"/>
            <a:ext cx="1727999" cy="3666468"/>
          </a:xfrm>
          <a:prstGeom prst="rect">
            <a:avLst/>
          </a:prstGeom>
          <a:solidFill>
            <a:schemeClr val="accent1"/>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Investors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other </a:t>
            </a:r>
            <a:b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capital market participants</a:t>
            </a:r>
          </a:p>
        </p:txBody>
      </p:sp>
      <p:cxnSp>
        <p:nvCxnSpPr>
          <p:cNvPr id="9" name="Straight Arrow Connector 8">
            <a:extLst>
              <a:ext uri="{FF2B5EF4-FFF2-40B4-BE49-F238E27FC236}">
                <a16:creationId xmlns:a16="http://schemas.microsoft.com/office/drawing/2014/main" id="{835A1F21-405D-CC32-FF41-31D34956FDBB}"/>
              </a:ext>
            </a:extLst>
          </p:cNvPr>
          <p:cNvCxnSpPr>
            <a:cxnSpLocks/>
            <a:stCxn id="16" idx="3"/>
          </p:cNvCxnSpPr>
          <p:nvPr/>
        </p:nvCxnSpPr>
        <p:spPr bwMode="auto">
          <a:xfrm>
            <a:off x="2759531" y="2977534"/>
            <a:ext cx="5934467" cy="718192"/>
          </a:xfrm>
          <a:prstGeom prst="straightConnector1">
            <a:avLst/>
          </a:prstGeom>
          <a:solidFill>
            <a:srgbClr val="4184A9"/>
          </a:solidFill>
          <a:ln w="57150" cap="flat" cmpd="sng" algn="ctr">
            <a:solidFill>
              <a:srgbClr val="5F6062"/>
            </a:solidFill>
            <a:prstDash val="sys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9">
            <a:extLst>
              <a:ext uri="{FF2B5EF4-FFF2-40B4-BE49-F238E27FC236}">
                <a16:creationId xmlns:a16="http://schemas.microsoft.com/office/drawing/2014/main" id="{1C5D2076-0D0A-5CEE-917F-EC951C1EB292}"/>
              </a:ext>
            </a:extLst>
          </p:cNvPr>
          <p:cNvSpPr/>
          <p:nvPr/>
        </p:nvSpPr>
        <p:spPr bwMode="auto">
          <a:xfrm>
            <a:off x="6194234" y="4564879"/>
            <a:ext cx="1728000" cy="1332000"/>
          </a:xfrm>
          <a:prstGeom prst="rect">
            <a:avLst/>
          </a:prstGeom>
          <a:solidFill>
            <a:srgbClr val="5F60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1" name="Rectangle 10">
            <a:extLst>
              <a:ext uri="{FF2B5EF4-FFF2-40B4-BE49-F238E27FC236}">
                <a16:creationId xmlns:a16="http://schemas.microsoft.com/office/drawing/2014/main" id="{4654583C-F8D9-AC82-81CC-E13939EFF4D1}"/>
              </a:ext>
            </a:extLst>
          </p:cNvPr>
          <p:cNvSpPr/>
          <p:nvPr/>
        </p:nvSpPr>
        <p:spPr bwMode="auto">
          <a:xfrm>
            <a:off x="6194234" y="2298901"/>
            <a:ext cx="1728000" cy="1332000"/>
          </a:xfrm>
          <a:prstGeom prst="rect">
            <a:avLst/>
          </a:prstGeom>
          <a:solidFill>
            <a:srgbClr val="5F60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2" name="TextBox 11">
            <a:extLst>
              <a:ext uri="{FF2B5EF4-FFF2-40B4-BE49-F238E27FC236}">
                <a16:creationId xmlns:a16="http://schemas.microsoft.com/office/drawing/2014/main" id="{8C5C38A3-0E9A-4C56-C0D4-A9D630C8322A}"/>
              </a:ext>
            </a:extLst>
          </p:cNvPr>
          <p:cNvSpPr txBox="1"/>
          <p:nvPr/>
        </p:nvSpPr>
        <p:spPr>
          <a:xfrm>
            <a:off x="6203038" y="2667188"/>
            <a:ext cx="1727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Financial</a:t>
            </a:r>
            <a:b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statements</a:t>
            </a:r>
          </a:p>
        </p:txBody>
      </p:sp>
      <p:sp>
        <p:nvSpPr>
          <p:cNvPr id="13" name="TextBox 12">
            <a:extLst>
              <a:ext uri="{FF2B5EF4-FFF2-40B4-BE49-F238E27FC236}">
                <a16:creationId xmlns:a16="http://schemas.microsoft.com/office/drawing/2014/main" id="{455B1F0A-BCD1-ABA6-7BBB-A86030074166}"/>
              </a:ext>
            </a:extLst>
          </p:cNvPr>
          <p:cNvSpPr txBox="1"/>
          <p:nvPr/>
        </p:nvSpPr>
        <p:spPr>
          <a:xfrm>
            <a:off x="6224333" y="4907713"/>
            <a:ext cx="16979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Sustainability</a:t>
            </a:r>
            <a:b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disclosures</a:t>
            </a:r>
          </a:p>
        </p:txBody>
      </p:sp>
      <p:cxnSp>
        <p:nvCxnSpPr>
          <p:cNvPr id="14" name="Straight Connector 13">
            <a:extLst>
              <a:ext uri="{FF2B5EF4-FFF2-40B4-BE49-F238E27FC236}">
                <a16:creationId xmlns:a16="http://schemas.microsoft.com/office/drawing/2014/main" id="{A669CBF1-2CB6-39E7-10D3-46F96484D0E0}"/>
              </a:ext>
            </a:extLst>
          </p:cNvPr>
          <p:cNvCxnSpPr>
            <a:cxnSpLocks/>
          </p:cNvCxnSpPr>
          <p:nvPr/>
        </p:nvCxnSpPr>
        <p:spPr bwMode="auto">
          <a:xfrm>
            <a:off x="1566732" y="3479556"/>
            <a:ext cx="445805" cy="0"/>
          </a:xfrm>
          <a:prstGeom prst="line">
            <a:avLst/>
          </a:prstGeom>
          <a:solidFill>
            <a:srgbClr val="4184A9"/>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158147E9-97D2-0DB3-E846-AD32E0ADA693}"/>
              </a:ext>
            </a:extLst>
          </p:cNvPr>
          <p:cNvCxnSpPr>
            <a:cxnSpLocks/>
          </p:cNvCxnSpPr>
          <p:nvPr/>
        </p:nvCxnSpPr>
        <p:spPr bwMode="auto">
          <a:xfrm>
            <a:off x="2732379" y="3494346"/>
            <a:ext cx="445805" cy="0"/>
          </a:xfrm>
          <a:prstGeom prst="line">
            <a:avLst/>
          </a:prstGeom>
          <a:solidFill>
            <a:srgbClr val="4184A9"/>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15">
            <a:extLst>
              <a:ext uri="{FF2B5EF4-FFF2-40B4-BE49-F238E27FC236}">
                <a16:creationId xmlns:a16="http://schemas.microsoft.com/office/drawing/2014/main" id="{15A776F1-C4C4-B804-8012-3F17E8CCE0EE}"/>
              </a:ext>
            </a:extLst>
          </p:cNvPr>
          <p:cNvSpPr/>
          <p:nvPr/>
        </p:nvSpPr>
        <p:spPr bwMode="auto">
          <a:xfrm>
            <a:off x="1031531" y="2311534"/>
            <a:ext cx="1728000" cy="1332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t>International </a:t>
            </a:r>
            <a:b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b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t>Accounting</a:t>
            </a:r>
            <a:b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b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t>Standards Board</a:t>
            </a:r>
          </a:p>
        </p:txBody>
      </p:sp>
      <p:sp>
        <p:nvSpPr>
          <p:cNvPr id="17" name="Rectangle 16">
            <a:extLst>
              <a:ext uri="{FF2B5EF4-FFF2-40B4-BE49-F238E27FC236}">
                <a16:creationId xmlns:a16="http://schemas.microsoft.com/office/drawing/2014/main" id="{B8D80B8A-E18B-682D-F60F-4A3B0759C924}"/>
              </a:ext>
            </a:extLst>
          </p:cNvPr>
          <p:cNvSpPr/>
          <p:nvPr/>
        </p:nvSpPr>
        <p:spPr bwMode="auto">
          <a:xfrm>
            <a:off x="1052826" y="4564879"/>
            <a:ext cx="1728000" cy="1332000"/>
          </a:xfrm>
          <a:prstGeom prst="rect">
            <a:avLst/>
          </a:prstGeom>
          <a:solidFill>
            <a:srgbClr val="1A99D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t>International </a:t>
            </a:r>
            <a:b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b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t>Sustainability </a:t>
            </a:r>
            <a:b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b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t>Standards Board</a:t>
            </a:r>
          </a:p>
        </p:txBody>
      </p:sp>
      <p:sp>
        <p:nvSpPr>
          <p:cNvPr id="18" name="Rectangle 17">
            <a:extLst>
              <a:ext uri="{FF2B5EF4-FFF2-40B4-BE49-F238E27FC236}">
                <a16:creationId xmlns:a16="http://schemas.microsoft.com/office/drawing/2014/main" id="{84C66CF2-ED6B-7954-5B8E-64609892F72C}"/>
              </a:ext>
            </a:extLst>
          </p:cNvPr>
          <p:cNvSpPr/>
          <p:nvPr/>
        </p:nvSpPr>
        <p:spPr bwMode="auto">
          <a:xfrm>
            <a:off x="3602234" y="2321927"/>
            <a:ext cx="1728000" cy="1332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IFRS</a:t>
            </a:r>
            <a:b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b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Accounting Standards</a:t>
            </a:r>
          </a:p>
        </p:txBody>
      </p:sp>
      <p:sp>
        <p:nvSpPr>
          <p:cNvPr id="19" name="Rectangle 18">
            <a:extLst>
              <a:ext uri="{FF2B5EF4-FFF2-40B4-BE49-F238E27FC236}">
                <a16:creationId xmlns:a16="http://schemas.microsoft.com/office/drawing/2014/main" id="{0D2B2B3F-1F58-A36C-160D-EA69D2E3CB05}"/>
              </a:ext>
            </a:extLst>
          </p:cNvPr>
          <p:cNvSpPr/>
          <p:nvPr/>
        </p:nvSpPr>
        <p:spPr bwMode="auto">
          <a:xfrm>
            <a:off x="3623529" y="4564879"/>
            <a:ext cx="1728000" cy="1332000"/>
          </a:xfrm>
          <a:prstGeom prst="rect">
            <a:avLst/>
          </a:prstGeom>
          <a:solidFill>
            <a:srgbClr val="1A99D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Arial"/>
                <a:sym typeface="Arial" charset="0"/>
              </a:rPr>
              <a:t>IFRS Sustainability Disclosure Standards*</a:t>
            </a: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endParaRPr>
          </a:p>
        </p:txBody>
      </p:sp>
      <p:sp>
        <p:nvSpPr>
          <p:cNvPr id="5" name="Rectangle 4">
            <a:extLst>
              <a:ext uri="{FF2B5EF4-FFF2-40B4-BE49-F238E27FC236}">
                <a16:creationId xmlns:a16="http://schemas.microsoft.com/office/drawing/2014/main" id="{546E787A-0A1A-171A-DCC7-60660A676BBB}"/>
              </a:ext>
            </a:extLst>
          </p:cNvPr>
          <p:cNvSpPr/>
          <p:nvPr/>
        </p:nvSpPr>
        <p:spPr>
          <a:xfrm>
            <a:off x="6548008" y="3645217"/>
            <a:ext cx="108941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0" name="Straight Arrow Connector 29">
            <a:extLst>
              <a:ext uri="{FF2B5EF4-FFF2-40B4-BE49-F238E27FC236}">
                <a16:creationId xmlns:a16="http://schemas.microsoft.com/office/drawing/2014/main" id="{CE55FF89-3695-EA6F-30ED-EFF394948F33}"/>
              </a:ext>
            </a:extLst>
          </p:cNvPr>
          <p:cNvCxnSpPr>
            <a:cxnSpLocks/>
            <a:stCxn id="27" idx="3"/>
            <a:endCxn id="8" idx="1"/>
          </p:cNvCxnSpPr>
          <p:nvPr/>
        </p:nvCxnSpPr>
        <p:spPr bwMode="auto">
          <a:xfrm>
            <a:off x="8002347" y="4123817"/>
            <a:ext cx="877411" cy="8318"/>
          </a:xfrm>
          <a:prstGeom prst="straightConnector1">
            <a:avLst/>
          </a:prstGeom>
          <a:solidFill>
            <a:srgbClr val="4184A9"/>
          </a:solidFill>
          <a:ln w="38100" cap="flat" cmpd="sng" algn="ctr">
            <a:solidFill>
              <a:srgbClr val="5F6062"/>
            </a:solidFill>
            <a:prstDash val="sys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a:extLst>
              <a:ext uri="{FF2B5EF4-FFF2-40B4-BE49-F238E27FC236}">
                <a16:creationId xmlns:a16="http://schemas.microsoft.com/office/drawing/2014/main" id="{6FFF6A95-A11E-08E5-ACF3-E6E4D70A487C}"/>
              </a:ext>
            </a:extLst>
          </p:cNvPr>
          <p:cNvSpPr txBox="1"/>
          <p:nvPr/>
        </p:nvSpPr>
        <p:spPr>
          <a:xfrm>
            <a:off x="2919282" y="5960755"/>
            <a:ext cx="30939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F6061"/>
                </a:solidFill>
                <a:effectLst/>
                <a:uLnTx/>
                <a:uFillTx/>
                <a:latin typeface="Arial" panose="020B0604020202020204"/>
                <a:ea typeface="+mn-lt"/>
                <a:cs typeface="Arial" panose="020B0604020202020204"/>
              </a:rPr>
              <a:t>*GAAP-agnostic but developed to ensure compatibility with IFRS Accounting Standards</a:t>
            </a:r>
            <a:endParaRPr kumimoji="0" lang="en-US" sz="1600" b="0" i="0" u="none" strike="noStrike" kern="1200" cap="none" spc="0" normalizeH="0" baseline="0" noProof="0" dirty="0">
              <a:ln>
                <a:noFill/>
              </a:ln>
              <a:solidFill>
                <a:srgbClr val="5F6061"/>
              </a:solidFill>
              <a:effectLst/>
              <a:uLnTx/>
              <a:uFillTx/>
              <a:latin typeface="Arial" panose="020B0604020202020204"/>
              <a:ea typeface="+mn-ea"/>
              <a:cs typeface="Arial"/>
            </a:endParaRPr>
          </a:p>
        </p:txBody>
      </p:sp>
      <p:sp>
        <p:nvSpPr>
          <p:cNvPr id="3" name="Footer Placeholder 14">
            <a:extLst>
              <a:ext uri="{FF2B5EF4-FFF2-40B4-BE49-F238E27FC236}">
                <a16:creationId xmlns:a16="http://schemas.microsoft.com/office/drawing/2014/main" id="{1676BF71-DB7E-1B0B-84A9-53C41091DD56}"/>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304133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a:xfrm>
            <a:off x="1019173" y="1264641"/>
            <a:ext cx="10188575" cy="654191"/>
          </a:xfrm>
        </p:spPr>
        <p:txBody>
          <a:bodyPr/>
          <a:lstStyle/>
          <a:p>
            <a:r>
              <a:rPr lang="en-GB" sz="2800" dirty="0"/>
              <a:t>Connectivity between the financial statements and sustainability-related financial disclosures</a:t>
            </a:r>
            <a:endParaRPr lang="en-GB" sz="2800" i="1" dirty="0"/>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a:xfrm>
            <a:off x="11359141" y="359659"/>
            <a:ext cx="612773" cy="2618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34034BAD-04DE-11D7-A89B-2812745ECDA0}"/>
              </a:ext>
            </a:extLst>
          </p:cNvPr>
          <p:cNvSpPr>
            <a:spLocks noGrp="1"/>
          </p:cNvSpPr>
          <p:nvPr>
            <p:ph type="body" sz="quarter" idx="19"/>
          </p:nvPr>
        </p:nvSpPr>
        <p:spPr>
          <a:xfrm>
            <a:off x="1019175" y="2392032"/>
            <a:ext cx="4216854" cy="3501183"/>
          </a:xfrm>
        </p:spPr>
        <p:txBody>
          <a:bodyPr/>
          <a:lstStyle/>
          <a:p>
            <a:pPr marL="285750" indent="-285750">
              <a:buFont typeface="Arial" panose="020B0604020202020204" pitchFamily="34" charset="0"/>
              <a:buChar char="•"/>
            </a:pPr>
            <a:r>
              <a:rPr lang="en-GB" sz="1800" dirty="0"/>
              <a:t>Financial statements and sustainability-related financial disclosures provide </a:t>
            </a:r>
            <a:r>
              <a:rPr lang="en-GB" sz="1800" b="1" dirty="0"/>
              <a:t>complementary perspectives</a:t>
            </a:r>
            <a:r>
              <a:rPr lang="en-GB" sz="1800" dirty="0"/>
              <a:t> on a reporting entity</a:t>
            </a:r>
          </a:p>
          <a:p>
            <a:pPr marL="285750" indent="-285750">
              <a:buFont typeface="Arial" panose="020B0604020202020204" pitchFamily="34" charset="0"/>
              <a:buChar char="•"/>
            </a:pPr>
            <a:r>
              <a:rPr lang="en-GB" sz="1800" dirty="0"/>
              <a:t>Applying IFRS Standards together enables the provision of </a:t>
            </a:r>
            <a:r>
              <a:rPr lang="en-GB" sz="1800" b="1" dirty="0"/>
              <a:t>complementary and connected information</a:t>
            </a:r>
            <a:r>
              <a:rPr lang="en-GB" sz="1800" dirty="0"/>
              <a:t> for investors and other capital market participants</a:t>
            </a:r>
          </a:p>
          <a:p>
            <a:pPr marL="285750" indent="-285750">
              <a:buFont typeface="Arial" panose="020B0604020202020204" pitchFamily="34" charset="0"/>
              <a:buChar char="•"/>
            </a:pPr>
            <a:r>
              <a:rPr lang="en-GB" sz="1800" b="1" dirty="0"/>
              <a:t>Collaboration</a:t>
            </a:r>
            <a:r>
              <a:rPr lang="en-GB" sz="1800" dirty="0"/>
              <a:t> between the Boards and their technical staff is a foundational activity that underpins everything we do </a:t>
            </a:r>
          </a:p>
        </p:txBody>
      </p:sp>
      <p:sp>
        <p:nvSpPr>
          <p:cNvPr id="5" name="TextBox 4">
            <a:extLst>
              <a:ext uri="{FF2B5EF4-FFF2-40B4-BE49-F238E27FC236}">
                <a16:creationId xmlns:a16="http://schemas.microsoft.com/office/drawing/2014/main" id="{FEA395FF-1AEB-3CFD-AC04-3FA8D2CEEF83}"/>
              </a:ext>
            </a:extLst>
          </p:cNvPr>
          <p:cNvSpPr txBox="1"/>
          <p:nvPr/>
        </p:nvSpPr>
        <p:spPr>
          <a:xfrm>
            <a:off x="5061859" y="5943597"/>
            <a:ext cx="727165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WSS Conference 2024: </a:t>
            </a:r>
            <a:r>
              <a:rPr lang="en-GB" dirty="0">
                <a:latin typeface="Arial" panose="020B0604020202020204" pitchFamily="34" charset="0"/>
                <a:cs typeface="Arial" panose="020B0604020202020204" pitchFamily="34" charset="0"/>
                <a:hlinkClick r:id="rId3"/>
              </a:rPr>
              <a:t>Plenary Session—Connectivity between the financial statements and sustainability-related financial disclosures</a:t>
            </a:r>
            <a:endParaRPr lang="en-GB" dirty="0">
              <a:latin typeface="Arial" panose="020B0604020202020204" pitchFamily="34" charset="0"/>
              <a:cs typeface="Arial" panose="020B0604020202020204" pitchFamily="34" charset="0"/>
            </a:endParaRPr>
          </a:p>
        </p:txBody>
      </p:sp>
      <p:pic>
        <p:nvPicPr>
          <p:cNvPr id="3" name="Picture 2" descr="A group of people sitting at a table">
            <a:extLst>
              <a:ext uri="{FF2B5EF4-FFF2-40B4-BE49-F238E27FC236}">
                <a16:creationId xmlns:a16="http://schemas.microsoft.com/office/drawing/2014/main" id="{F1904A7C-8ED8-6F9D-335B-BA7E4ED0B564}"/>
              </a:ext>
            </a:extLst>
          </p:cNvPr>
          <p:cNvPicPr>
            <a:picLocks noChangeAspect="1"/>
          </p:cNvPicPr>
          <p:nvPr/>
        </p:nvPicPr>
        <p:blipFill>
          <a:blip r:embed="rId4"/>
          <a:stretch>
            <a:fillRect/>
          </a:stretch>
        </p:blipFill>
        <p:spPr>
          <a:xfrm>
            <a:off x="5611441" y="2409921"/>
            <a:ext cx="5829191" cy="32040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098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5D71FCF-7282-0986-CC86-EBB496C64BD2}"/>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28</a:t>
            </a:fld>
            <a:endParaRPr lang="en-US">
              <a:cs typeface="Arial" panose="020B0604020202020204" pitchFamily="34" charset="0"/>
            </a:endParaRPr>
          </a:p>
        </p:txBody>
      </p:sp>
      <p:sp>
        <p:nvSpPr>
          <p:cNvPr id="6" name="TextBox 5">
            <a:extLst>
              <a:ext uri="{FF2B5EF4-FFF2-40B4-BE49-F238E27FC236}">
                <a16:creationId xmlns:a16="http://schemas.microsoft.com/office/drawing/2014/main" id="{0DF51FAF-FABE-A902-334D-9D3862C2681F}"/>
              </a:ext>
            </a:extLst>
          </p:cNvPr>
          <p:cNvSpPr txBox="1"/>
          <p:nvPr/>
        </p:nvSpPr>
        <p:spPr>
          <a:xfrm>
            <a:off x="1158712" y="2408767"/>
            <a:ext cx="3872268" cy="1015663"/>
          </a:xfrm>
          <a:prstGeom prst="rect">
            <a:avLst/>
          </a:prstGeom>
          <a:noFill/>
        </p:spPr>
        <p:txBody>
          <a:bodyPr wrap="square" rtlCol="0">
            <a:spAutoFit/>
          </a:bodyPr>
          <a:lstStyle/>
          <a:p>
            <a:pPr algn="ctr"/>
            <a:r>
              <a:rPr lang="en-GB" sz="2000" dirty="0">
                <a:solidFill>
                  <a:schemeClr val="accent2"/>
                </a:solidFill>
                <a:latin typeface="Arial"/>
                <a:cs typeface="Arial"/>
              </a:rPr>
              <a:t>Climate-related and Other Uncertainties in the Financial Statements</a:t>
            </a:r>
          </a:p>
        </p:txBody>
      </p:sp>
      <p:sp>
        <p:nvSpPr>
          <p:cNvPr id="7" name="TextBox 6">
            <a:extLst>
              <a:ext uri="{FF2B5EF4-FFF2-40B4-BE49-F238E27FC236}">
                <a16:creationId xmlns:a16="http://schemas.microsoft.com/office/drawing/2014/main" id="{03BC6465-AE1F-CD06-8524-B994A0638784}"/>
              </a:ext>
            </a:extLst>
          </p:cNvPr>
          <p:cNvSpPr txBox="1"/>
          <p:nvPr/>
        </p:nvSpPr>
        <p:spPr>
          <a:xfrm>
            <a:off x="3855777" y="4560235"/>
            <a:ext cx="2071251" cy="707886"/>
          </a:xfrm>
          <a:prstGeom prst="rect">
            <a:avLst/>
          </a:prstGeom>
          <a:noFill/>
        </p:spPr>
        <p:txBody>
          <a:bodyPr wrap="square" rtlCol="0">
            <a:spAutoFit/>
          </a:bodyPr>
          <a:lstStyle/>
          <a:p>
            <a:pPr algn="ctr">
              <a:spcBef>
                <a:spcPts val="600"/>
              </a:spcBef>
              <a:spcAft>
                <a:spcPts val="600"/>
              </a:spcAft>
            </a:pPr>
            <a:r>
              <a:rPr lang="en-GB" sz="2000">
                <a:solidFill>
                  <a:schemeClr val="accent2"/>
                </a:solidFill>
                <a:latin typeface="Arial"/>
                <a:cs typeface="Arial"/>
              </a:rPr>
              <a:t>Management Commentary</a:t>
            </a:r>
          </a:p>
        </p:txBody>
      </p:sp>
      <p:sp>
        <p:nvSpPr>
          <p:cNvPr id="8" name="TextBox 7">
            <a:extLst>
              <a:ext uri="{FF2B5EF4-FFF2-40B4-BE49-F238E27FC236}">
                <a16:creationId xmlns:a16="http://schemas.microsoft.com/office/drawing/2014/main" id="{65367F09-6266-674A-FE24-82A0BD842A59}"/>
              </a:ext>
            </a:extLst>
          </p:cNvPr>
          <p:cNvSpPr txBox="1"/>
          <p:nvPr/>
        </p:nvSpPr>
        <p:spPr>
          <a:xfrm>
            <a:off x="8949312" y="2424157"/>
            <a:ext cx="2267866" cy="1015663"/>
          </a:xfrm>
          <a:prstGeom prst="rect">
            <a:avLst/>
          </a:prstGeom>
          <a:noFill/>
        </p:spPr>
        <p:txBody>
          <a:bodyPr wrap="square" rtlCol="0">
            <a:spAutoFit/>
          </a:bodyPr>
          <a:lstStyle/>
          <a:p>
            <a:pPr algn="ctr">
              <a:spcBef>
                <a:spcPts val="600"/>
              </a:spcBef>
              <a:spcAft>
                <a:spcPts val="600"/>
              </a:spcAft>
            </a:pPr>
            <a:r>
              <a:rPr lang="en-GB" sz="2000">
                <a:solidFill>
                  <a:schemeClr val="accent2"/>
                </a:solidFill>
                <a:latin typeface="Arial"/>
                <a:cs typeface="Arial"/>
              </a:rPr>
              <a:t>Contracts for Renewable Electricity</a:t>
            </a:r>
          </a:p>
        </p:txBody>
      </p:sp>
      <p:sp>
        <p:nvSpPr>
          <p:cNvPr id="9" name="TextBox 8">
            <a:extLst>
              <a:ext uri="{FF2B5EF4-FFF2-40B4-BE49-F238E27FC236}">
                <a16:creationId xmlns:a16="http://schemas.microsoft.com/office/drawing/2014/main" id="{037BE8FF-3456-8316-0484-59285B32C784}"/>
              </a:ext>
            </a:extLst>
          </p:cNvPr>
          <p:cNvSpPr txBox="1"/>
          <p:nvPr/>
        </p:nvSpPr>
        <p:spPr>
          <a:xfrm>
            <a:off x="8949312" y="4137664"/>
            <a:ext cx="2709608" cy="707886"/>
          </a:xfrm>
          <a:prstGeom prst="rect">
            <a:avLst/>
          </a:prstGeom>
          <a:noFill/>
        </p:spPr>
        <p:txBody>
          <a:bodyPr wrap="square" rtlCol="0">
            <a:spAutoFit/>
          </a:bodyPr>
          <a:lstStyle/>
          <a:p>
            <a:pPr algn="ctr">
              <a:spcBef>
                <a:spcPts val="600"/>
              </a:spcBef>
              <a:spcAft>
                <a:spcPts val="600"/>
              </a:spcAft>
            </a:pPr>
            <a:r>
              <a:rPr lang="en-GB" sz="2000">
                <a:solidFill>
                  <a:schemeClr val="accent2"/>
                </a:solidFill>
                <a:latin typeface="Arial"/>
                <a:cs typeface="Arial"/>
              </a:rPr>
              <a:t>IFRS Interpretations Committee</a:t>
            </a:r>
          </a:p>
        </p:txBody>
      </p:sp>
      <p:sp>
        <p:nvSpPr>
          <p:cNvPr id="10" name="TextBox 9">
            <a:extLst>
              <a:ext uri="{FF2B5EF4-FFF2-40B4-BE49-F238E27FC236}">
                <a16:creationId xmlns:a16="http://schemas.microsoft.com/office/drawing/2014/main" id="{5DB7881B-BE6C-0A4F-3E1F-B41F15162200}"/>
              </a:ext>
            </a:extLst>
          </p:cNvPr>
          <p:cNvSpPr txBox="1"/>
          <p:nvPr/>
        </p:nvSpPr>
        <p:spPr>
          <a:xfrm>
            <a:off x="1204220" y="4638448"/>
            <a:ext cx="2267865" cy="707886"/>
          </a:xfrm>
          <a:prstGeom prst="rect">
            <a:avLst/>
          </a:prstGeom>
          <a:noFill/>
        </p:spPr>
        <p:txBody>
          <a:bodyPr wrap="square">
            <a:spAutoFit/>
          </a:bodyPr>
          <a:lstStyle/>
          <a:p>
            <a:pPr algn="ctr">
              <a:spcBef>
                <a:spcPts val="600"/>
              </a:spcBef>
              <a:spcAft>
                <a:spcPts val="600"/>
              </a:spcAft>
            </a:pPr>
            <a:r>
              <a:rPr lang="en-GB" sz="2000">
                <a:solidFill>
                  <a:schemeClr val="accent1"/>
                </a:solidFill>
                <a:latin typeface="Arial"/>
                <a:cs typeface="Arial"/>
              </a:rPr>
              <a:t>Integrated reporting</a:t>
            </a:r>
          </a:p>
        </p:txBody>
      </p:sp>
      <p:sp>
        <p:nvSpPr>
          <p:cNvPr id="11" name="TextBox 10">
            <a:extLst>
              <a:ext uri="{FF2B5EF4-FFF2-40B4-BE49-F238E27FC236}">
                <a16:creationId xmlns:a16="http://schemas.microsoft.com/office/drawing/2014/main" id="{D5F973CC-A0E8-24CA-E877-649D0FA484E9}"/>
              </a:ext>
            </a:extLst>
          </p:cNvPr>
          <p:cNvSpPr txBox="1"/>
          <p:nvPr/>
        </p:nvSpPr>
        <p:spPr>
          <a:xfrm>
            <a:off x="4860537" y="3568152"/>
            <a:ext cx="1741602" cy="707886"/>
          </a:xfrm>
          <a:prstGeom prst="rect">
            <a:avLst/>
          </a:prstGeom>
          <a:noFill/>
        </p:spPr>
        <p:txBody>
          <a:bodyPr wrap="square">
            <a:spAutoFit/>
          </a:bodyPr>
          <a:lstStyle/>
          <a:p>
            <a:pPr algn="ctr">
              <a:spcBef>
                <a:spcPts val="600"/>
              </a:spcBef>
              <a:spcAft>
                <a:spcPts val="600"/>
              </a:spcAft>
            </a:pPr>
            <a:r>
              <a:rPr lang="en-GB" sz="2000">
                <a:solidFill>
                  <a:schemeClr val="accent1"/>
                </a:solidFill>
                <a:latin typeface="Arial"/>
                <a:cs typeface="Arial"/>
              </a:rPr>
              <a:t>Digital Taxonomies</a:t>
            </a:r>
          </a:p>
        </p:txBody>
      </p:sp>
      <p:sp>
        <p:nvSpPr>
          <p:cNvPr id="12" name="TextBox 11">
            <a:extLst>
              <a:ext uri="{FF2B5EF4-FFF2-40B4-BE49-F238E27FC236}">
                <a16:creationId xmlns:a16="http://schemas.microsoft.com/office/drawing/2014/main" id="{FFD19935-934F-F6F7-ED4D-ACA87BD48A4C}"/>
              </a:ext>
            </a:extLst>
          </p:cNvPr>
          <p:cNvSpPr txBox="1"/>
          <p:nvPr/>
        </p:nvSpPr>
        <p:spPr>
          <a:xfrm>
            <a:off x="6757321" y="3333378"/>
            <a:ext cx="2757837" cy="707886"/>
          </a:xfrm>
          <a:prstGeom prst="rect">
            <a:avLst/>
          </a:prstGeom>
          <a:noFill/>
        </p:spPr>
        <p:txBody>
          <a:bodyPr wrap="square">
            <a:spAutoFit/>
          </a:bodyPr>
          <a:lstStyle/>
          <a:p>
            <a:pPr algn="ctr">
              <a:spcBef>
                <a:spcPts val="600"/>
              </a:spcBef>
              <a:spcAft>
                <a:spcPts val="600"/>
              </a:spcAft>
            </a:pPr>
            <a:r>
              <a:rPr lang="en-GB" sz="2000" dirty="0">
                <a:solidFill>
                  <a:schemeClr val="accent3"/>
                </a:solidFill>
                <a:latin typeface="Arial"/>
                <a:cs typeface="Arial"/>
              </a:rPr>
              <a:t>Consultation on Agenda Priorities</a:t>
            </a:r>
          </a:p>
        </p:txBody>
      </p:sp>
      <p:sp>
        <p:nvSpPr>
          <p:cNvPr id="13" name="TextBox 12">
            <a:extLst>
              <a:ext uri="{FF2B5EF4-FFF2-40B4-BE49-F238E27FC236}">
                <a16:creationId xmlns:a16="http://schemas.microsoft.com/office/drawing/2014/main" id="{F9823D8E-0265-0CB1-0DE7-D0A5DD71B922}"/>
              </a:ext>
            </a:extLst>
          </p:cNvPr>
          <p:cNvSpPr txBox="1"/>
          <p:nvPr/>
        </p:nvSpPr>
        <p:spPr>
          <a:xfrm>
            <a:off x="717541" y="3705297"/>
            <a:ext cx="3249890" cy="707886"/>
          </a:xfrm>
          <a:prstGeom prst="rect">
            <a:avLst/>
          </a:prstGeom>
          <a:noFill/>
        </p:spPr>
        <p:txBody>
          <a:bodyPr wrap="square">
            <a:spAutoFit/>
          </a:bodyPr>
          <a:lstStyle/>
          <a:p>
            <a:pPr algn="ctr">
              <a:spcBef>
                <a:spcPts val="600"/>
              </a:spcBef>
              <a:spcAft>
                <a:spcPts val="600"/>
              </a:spcAft>
            </a:pPr>
            <a:r>
              <a:rPr lang="en-GB" sz="2000">
                <a:solidFill>
                  <a:schemeClr val="accent3"/>
                </a:solidFill>
                <a:latin typeface="Arial"/>
                <a:cs typeface="Arial"/>
              </a:rPr>
              <a:t>IFRS S1 and IFRS S2 implementation activities</a:t>
            </a:r>
          </a:p>
        </p:txBody>
      </p:sp>
      <p:sp>
        <p:nvSpPr>
          <p:cNvPr id="14" name="TextBox 13">
            <a:extLst>
              <a:ext uri="{FF2B5EF4-FFF2-40B4-BE49-F238E27FC236}">
                <a16:creationId xmlns:a16="http://schemas.microsoft.com/office/drawing/2014/main" id="{69D08D2B-1195-E772-F005-1898E2356C97}"/>
              </a:ext>
            </a:extLst>
          </p:cNvPr>
          <p:cNvSpPr txBox="1"/>
          <p:nvPr/>
        </p:nvSpPr>
        <p:spPr>
          <a:xfrm>
            <a:off x="6388958" y="4459460"/>
            <a:ext cx="2195686" cy="400110"/>
          </a:xfrm>
          <a:prstGeom prst="rect">
            <a:avLst/>
          </a:prstGeom>
          <a:noFill/>
        </p:spPr>
        <p:txBody>
          <a:bodyPr wrap="square" rtlCol="0">
            <a:spAutoFit/>
          </a:bodyPr>
          <a:lstStyle/>
          <a:p>
            <a:pPr algn="ctr">
              <a:spcBef>
                <a:spcPts val="600"/>
              </a:spcBef>
              <a:spcAft>
                <a:spcPts val="600"/>
              </a:spcAft>
            </a:pPr>
            <a:r>
              <a:rPr lang="en-GB" sz="2000">
                <a:solidFill>
                  <a:schemeClr val="accent2"/>
                </a:solidFill>
                <a:latin typeface="Arial"/>
                <a:cs typeface="Arial"/>
              </a:rPr>
              <a:t>Intangible Assets</a:t>
            </a:r>
          </a:p>
        </p:txBody>
      </p:sp>
      <p:sp>
        <p:nvSpPr>
          <p:cNvPr id="15" name="TextBox 14">
            <a:extLst>
              <a:ext uri="{FF2B5EF4-FFF2-40B4-BE49-F238E27FC236}">
                <a16:creationId xmlns:a16="http://schemas.microsoft.com/office/drawing/2014/main" id="{2111C5E0-1322-A3A5-B19B-3D5DC57C087C}"/>
              </a:ext>
            </a:extLst>
          </p:cNvPr>
          <p:cNvSpPr txBox="1"/>
          <p:nvPr/>
        </p:nvSpPr>
        <p:spPr>
          <a:xfrm>
            <a:off x="6637645" y="5283258"/>
            <a:ext cx="2997188" cy="707886"/>
          </a:xfrm>
          <a:prstGeom prst="rect">
            <a:avLst/>
          </a:prstGeom>
          <a:noFill/>
        </p:spPr>
        <p:txBody>
          <a:bodyPr wrap="square">
            <a:spAutoFit/>
          </a:bodyPr>
          <a:lstStyle/>
          <a:p>
            <a:pPr marL="0" lvl="1" algn="ctr">
              <a:spcBef>
                <a:spcPts val="600"/>
              </a:spcBef>
              <a:spcAft>
                <a:spcPts val="600"/>
              </a:spcAft>
            </a:pPr>
            <a:r>
              <a:rPr lang="en-GB" sz="2000">
                <a:solidFill>
                  <a:schemeClr val="accent3"/>
                </a:solidFill>
                <a:latin typeface="Arial"/>
                <a:cs typeface="Arial"/>
              </a:rPr>
              <a:t>Current and Anticipated Effects webcast</a:t>
            </a:r>
          </a:p>
        </p:txBody>
      </p:sp>
      <p:sp>
        <p:nvSpPr>
          <p:cNvPr id="16" name="TextBox 15">
            <a:extLst>
              <a:ext uri="{FF2B5EF4-FFF2-40B4-BE49-F238E27FC236}">
                <a16:creationId xmlns:a16="http://schemas.microsoft.com/office/drawing/2014/main" id="{4C928F3E-4AD5-C618-6E17-7EC6229E2C20}"/>
              </a:ext>
            </a:extLst>
          </p:cNvPr>
          <p:cNvSpPr txBox="1"/>
          <p:nvPr/>
        </p:nvSpPr>
        <p:spPr>
          <a:xfrm>
            <a:off x="5255025" y="2075257"/>
            <a:ext cx="3329619" cy="1015663"/>
          </a:xfrm>
          <a:prstGeom prst="rect">
            <a:avLst/>
          </a:prstGeom>
          <a:noFill/>
        </p:spPr>
        <p:txBody>
          <a:bodyPr wrap="square">
            <a:spAutoFit/>
          </a:bodyPr>
          <a:lstStyle/>
          <a:p>
            <a:pPr marL="0" lvl="1" algn="ctr">
              <a:spcBef>
                <a:spcPts val="600"/>
              </a:spcBef>
              <a:spcAft>
                <a:spcPts val="600"/>
              </a:spcAft>
            </a:pPr>
            <a:r>
              <a:rPr lang="en-GB" sz="2000">
                <a:solidFill>
                  <a:schemeClr val="accent3"/>
                </a:solidFill>
                <a:latin typeface="Arial"/>
                <a:cs typeface="Arial"/>
              </a:rPr>
              <a:t>IFRS S1 and IFRS S2 Transition Implementation Group</a:t>
            </a:r>
          </a:p>
        </p:txBody>
      </p:sp>
      <p:sp>
        <p:nvSpPr>
          <p:cNvPr id="17" name="TextBox 16">
            <a:extLst>
              <a:ext uri="{FF2B5EF4-FFF2-40B4-BE49-F238E27FC236}">
                <a16:creationId xmlns:a16="http://schemas.microsoft.com/office/drawing/2014/main" id="{51F2D40D-8D67-AB5D-6F34-255224E6790D}"/>
              </a:ext>
            </a:extLst>
          </p:cNvPr>
          <p:cNvSpPr txBox="1"/>
          <p:nvPr/>
        </p:nvSpPr>
        <p:spPr>
          <a:xfrm>
            <a:off x="2338153" y="5550140"/>
            <a:ext cx="2522384" cy="400110"/>
          </a:xfrm>
          <a:prstGeom prst="rect">
            <a:avLst/>
          </a:prstGeom>
          <a:noFill/>
        </p:spPr>
        <p:txBody>
          <a:bodyPr wrap="square">
            <a:spAutoFit/>
          </a:bodyPr>
          <a:lstStyle/>
          <a:p>
            <a:pPr algn="ctr">
              <a:spcBef>
                <a:spcPts val="600"/>
              </a:spcBef>
              <a:spcAft>
                <a:spcPts val="600"/>
              </a:spcAft>
            </a:pPr>
            <a:r>
              <a:rPr lang="en-GB" sz="2000" dirty="0">
                <a:solidFill>
                  <a:schemeClr val="accent3"/>
                </a:solidFill>
                <a:latin typeface="Arial"/>
                <a:cs typeface="Arial"/>
              </a:rPr>
              <a:t>Human Capital</a:t>
            </a:r>
          </a:p>
        </p:txBody>
      </p:sp>
      <p:sp>
        <p:nvSpPr>
          <p:cNvPr id="18" name="Text Placeholder 1">
            <a:extLst>
              <a:ext uri="{FF2B5EF4-FFF2-40B4-BE49-F238E27FC236}">
                <a16:creationId xmlns:a16="http://schemas.microsoft.com/office/drawing/2014/main" id="{55F99F48-C88A-EBD7-FFDB-D3151669356C}"/>
              </a:ext>
            </a:extLst>
          </p:cNvPr>
          <p:cNvSpPr txBox="1">
            <a:spLocks/>
          </p:cNvSpPr>
          <p:nvPr/>
        </p:nvSpPr>
        <p:spPr>
          <a:xfrm>
            <a:off x="1019173" y="1264641"/>
            <a:ext cx="10188575" cy="654191"/>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t>Working together—tailored degrees of collaboration</a:t>
            </a:r>
            <a:endParaRPr lang="en-GB" sz="2800" i="1" dirty="0"/>
          </a:p>
        </p:txBody>
      </p:sp>
      <p:sp>
        <p:nvSpPr>
          <p:cNvPr id="19" name="TextBox 18">
            <a:extLst>
              <a:ext uri="{FF2B5EF4-FFF2-40B4-BE49-F238E27FC236}">
                <a16:creationId xmlns:a16="http://schemas.microsoft.com/office/drawing/2014/main" id="{E82388A9-424B-1D38-DC3B-A39BD4955020}"/>
              </a:ext>
            </a:extLst>
          </p:cNvPr>
          <p:cNvSpPr txBox="1"/>
          <p:nvPr/>
        </p:nvSpPr>
        <p:spPr>
          <a:xfrm>
            <a:off x="991510" y="6183091"/>
            <a:ext cx="1005840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Projects and activities coloured in </a:t>
            </a:r>
            <a:r>
              <a:rPr lang="en-GB" sz="1000" b="1" dirty="0">
                <a:solidFill>
                  <a:schemeClr val="accent2"/>
                </a:solidFill>
                <a:latin typeface="Arial" panose="020B0604020202020204" pitchFamily="34" charset="0"/>
                <a:cs typeface="Arial" panose="020B0604020202020204" pitchFamily="34" charset="0"/>
              </a:rPr>
              <a:t>dark blue </a:t>
            </a:r>
            <a:r>
              <a:rPr lang="en-GB" sz="1000" dirty="0">
                <a:latin typeface="Arial" panose="020B0604020202020204" pitchFamily="34" charset="0"/>
                <a:cs typeface="Arial" panose="020B0604020202020204" pitchFamily="34" charset="0"/>
              </a:rPr>
              <a:t>are led by the IASB, in </a:t>
            </a:r>
            <a:r>
              <a:rPr lang="en-GB" sz="1000" b="1" dirty="0">
                <a:solidFill>
                  <a:schemeClr val="accent3"/>
                </a:solidFill>
                <a:latin typeface="Arial" panose="020B0604020202020204" pitchFamily="34" charset="0"/>
                <a:cs typeface="Arial" panose="020B0604020202020204" pitchFamily="34" charset="0"/>
              </a:rPr>
              <a:t>light blue </a:t>
            </a:r>
            <a:r>
              <a:rPr lang="en-GB" sz="1000" dirty="0">
                <a:latin typeface="Arial" panose="020B0604020202020204" pitchFamily="34" charset="0"/>
                <a:cs typeface="Arial" panose="020B0604020202020204" pitchFamily="34" charset="0"/>
              </a:rPr>
              <a:t>are led by the ISSB and in </a:t>
            </a:r>
            <a:r>
              <a:rPr lang="en-GB" sz="1000" b="1" dirty="0">
                <a:solidFill>
                  <a:schemeClr val="accent1"/>
                </a:solidFill>
                <a:latin typeface="Arial" panose="020B0604020202020204" pitchFamily="34" charset="0"/>
                <a:cs typeface="Arial" panose="020B0604020202020204" pitchFamily="34" charset="0"/>
              </a:rPr>
              <a:t>red</a:t>
            </a:r>
            <a:r>
              <a:rPr lang="en-GB" sz="1000" dirty="0">
                <a:latin typeface="Arial" panose="020B0604020202020204" pitchFamily="34" charset="0"/>
                <a:cs typeface="Arial" panose="020B0604020202020204" pitchFamily="34" charset="0"/>
              </a:rPr>
              <a:t> are co-owned by the both Boards.</a:t>
            </a:r>
          </a:p>
        </p:txBody>
      </p:sp>
    </p:spTree>
    <p:extLst>
      <p:ext uri="{BB962C8B-B14F-4D97-AF65-F5344CB8AC3E}">
        <p14:creationId xmlns:p14="http://schemas.microsoft.com/office/powerpoint/2010/main" val="381804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C59D7-0D1D-6BD2-A0C4-59ED0E0E9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6C2A4-A349-37F3-4C6F-AD55C2575224}"/>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en-GB" sz="3200" dirty="0">
                <a:latin typeface="Arial"/>
                <a:cs typeface="Arial"/>
              </a:rPr>
              <a:t>Q&amp;A </a:t>
            </a:r>
            <a:endParaRPr lang="en-GB" sz="3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74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0F64-D1D7-459A-78C1-F1BE99141A65}"/>
              </a:ext>
            </a:extLst>
          </p:cNvPr>
          <p:cNvSpPr>
            <a:spLocks noGrp="1"/>
          </p:cNvSpPr>
          <p:nvPr>
            <p:ph type="ctrTitle"/>
          </p:nvPr>
        </p:nvSpPr>
        <p:spPr>
          <a:xfrm>
            <a:off x="933877" y="2602317"/>
            <a:ext cx="4774400" cy="3174031"/>
          </a:xfrm>
        </p:spPr>
        <p:txBody>
          <a:bodyPr lIns="91440" tIns="45720" rIns="91440" bIns="45720" anchor="t">
            <a:noAutofit/>
          </a:bodyPr>
          <a:lstStyle/>
          <a:p>
            <a:pPr>
              <a:spcBef>
                <a:spcPts val="0"/>
              </a:spcBef>
              <a:defRPr/>
            </a:pPr>
            <a:r>
              <a:rPr lang="en-GB" sz="3200" dirty="0">
                <a:latin typeface="Arial"/>
                <a:cs typeface="Arial"/>
              </a:rPr>
              <a:t>Significant developments in 2024</a:t>
            </a:r>
            <a:endParaRPr lang="en-GB" sz="3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497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0F64-D1D7-459A-78C1-F1BE99141A65}"/>
              </a:ext>
            </a:extLst>
          </p:cNvPr>
          <p:cNvSpPr>
            <a:spLocks noGrp="1"/>
          </p:cNvSpPr>
          <p:nvPr>
            <p:ph type="ctrTitle"/>
          </p:nvPr>
        </p:nvSpPr>
        <p:spPr>
          <a:xfrm>
            <a:off x="933876" y="2602317"/>
            <a:ext cx="6087126" cy="3174031"/>
          </a:xfrm>
        </p:spPr>
        <p:txBody>
          <a:bodyPr lIns="91440" tIns="45720" rIns="91440" bIns="45720" anchor="t">
            <a:noAutofit/>
          </a:bodyPr>
          <a:lstStyle/>
          <a:p>
            <a:pPr>
              <a:spcBef>
                <a:spcPts val="0"/>
              </a:spcBef>
              <a:defRPr/>
            </a:pPr>
            <a:r>
              <a:rPr lang="en-GB" sz="3200" dirty="0">
                <a:latin typeface="Arial" panose="020B0604020202020204" pitchFamily="34" charset="0"/>
                <a:cs typeface="Arial" panose="020B0604020202020204" pitchFamily="34" charset="0"/>
              </a:rPr>
              <a:t>IFRS for SMEs</a:t>
            </a:r>
            <a:endParaRPr lang="en-GB" sz="3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717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33CE-0D10-7516-414F-A57F4F391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8ABEE-E58D-6C4D-F997-6115D77D0A05}"/>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en-GB" sz="2800" dirty="0">
                <a:latin typeface="Arial"/>
                <a:cs typeface="Arial"/>
              </a:rPr>
              <a:t>Overview of the second comprehensive review of IFRS for SMEs Accounting Standard</a:t>
            </a:r>
            <a:endParaRPr lang="en-GB" sz="2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5649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04314E-E8C0-11E9-7973-BEFB7996D9B0}"/>
              </a:ext>
            </a:extLst>
          </p:cNvPr>
          <p:cNvSpPr/>
          <p:nvPr/>
        </p:nvSpPr>
        <p:spPr>
          <a:xfrm>
            <a:off x="7452407" y="5390400"/>
            <a:ext cx="4368116" cy="1057532"/>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11" name="Rectangle 10">
            <a:extLst>
              <a:ext uri="{FF2B5EF4-FFF2-40B4-BE49-F238E27FC236}">
                <a16:creationId xmlns:a16="http://schemas.microsoft.com/office/drawing/2014/main" id="{390577A6-148D-F99C-BB0F-633DD858D9AC}"/>
              </a:ext>
            </a:extLst>
          </p:cNvPr>
          <p:cNvSpPr/>
          <p:nvPr/>
        </p:nvSpPr>
        <p:spPr>
          <a:xfrm>
            <a:off x="926772" y="3940161"/>
            <a:ext cx="5568296" cy="2486693"/>
          </a:xfrm>
          <a:prstGeom prst="rect">
            <a:avLst/>
          </a:prstGeom>
          <a:solidFill>
            <a:srgbClr val="DAEBF5"/>
          </a:solidFill>
          <a:ln>
            <a:solidFill>
              <a:srgbClr val="DAEBF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BC59056-8B8D-41D3-C3DA-F00C153FDF09}"/>
              </a:ext>
            </a:extLst>
          </p:cNvPr>
          <p:cNvSpPr/>
          <p:nvPr/>
        </p:nvSpPr>
        <p:spPr>
          <a:xfrm>
            <a:off x="6824422" y="2075880"/>
            <a:ext cx="4996101" cy="248669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p:txBody>
          <a:bodyPr/>
          <a:lstStyle/>
          <a:p>
            <a:r>
              <a:rPr lang="en-GB" sz="2800" dirty="0"/>
              <a:t>Review of the </a:t>
            </a:r>
            <a:r>
              <a:rPr lang="en-GB" sz="2800" i="1" dirty="0"/>
              <a:t>IFRS for SMEs </a:t>
            </a:r>
            <a:r>
              <a:rPr lang="en-GB" sz="2800" dirty="0"/>
              <a:t>Accounting Standard</a:t>
            </a:r>
          </a:p>
        </p:txBody>
      </p:sp>
      <p:sp>
        <p:nvSpPr>
          <p:cNvPr id="3" name="Text Placeholder 2">
            <a:extLst>
              <a:ext uri="{FF2B5EF4-FFF2-40B4-BE49-F238E27FC236}">
                <a16:creationId xmlns:a16="http://schemas.microsoft.com/office/drawing/2014/main" id="{964ED3B9-12D6-9B1F-9B70-E9F2B5ECFCE2}"/>
              </a:ext>
            </a:extLst>
          </p:cNvPr>
          <p:cNvSpPr>
            <a:spLocks noGrp="1"/>
          </p:cNvSpPr>
          <p:nvPr>
            <p:ph type="body" sz="quarter" idx="19"/>
          </p:nvPr>
        </p:nvSpPr>
        <p:spPr>
          <a:xfrm>
            <a:off x="1019174" y="2160172"/>
            <a:ext cx="5636150" cy="1401792"/>
          </a:xfrm>
        </p:spPr>
        <p:txBody>
          <a:bodyPr/>
          <a:lstStyle/>
          <a:p>
            <a:r>
              <a:rPr lang="en-GB" sz="2000" b="1" dirty="0"/>
              <a:t>Project Objective</a:t>
            </a:r>
          </a:p>
          <a:p>
            <a:r>
              <a:rPr lang="en-GB" sz="1800" dirty="0"/>
              <a:t>Update the</a:t>
            </a:r>
            <a:r>
              <a:rPr lang="en-GB" sz="1800" i="1" dirty="0"/>
              <a:t> IFRS for SMEs </a:t>
            </a:r>
            <a:r>
              <a:rPr lang="en-GB" sz="1800" dirty="0"/>
              <a:t>Accounting Standard to reflect improvements that have been made in full IFRS Accounting Standards (in the scope of this review) while keeping the Standard simple</a:t>
            </a:r>
          </a:p>
        </p:txBody>
      </p:sp>
      <p:sp>
        <p:nvSpPr>
          <p:cNvPr id="4" name="Text Placeholder 3">
            <a:extLst>
              <a:ext uri="{FF2B5EF4-FFF2-40B4-BE49-F238E27FC236}">
                <a16:creationId xmlns:a16="http://schemas.microsoft.com/office/drawing/2014/main" id="{8DD27E47-BB13-42FD-5D6E-1F8F8C2871BF}"/>
              </a:ext>
            </a:extLst>
          </p:cNvPr>
          <p:cNvSpPr>
            <a:spLocks noGrp="1"/>
          </p:cNvSpPr>
          <p:nvPr>
            <p:ph type="body" sz="quarter" idx="20"/>
          </p:nvPr>
        </p:nvSpPr>
        <p:spPr>
          <a:xfrm>
            <a:off x="6929184" y="2058896"/>
            <a:ext cx="4816614" cy="2613630"/>
          </a:xfrm>
        </p:spPr>
        <p:txBody>
          <a:bodyPr/>
          <a:lstStyle/>
          <a:p>
            <a:r>
              <a:rPr lang="en-GB" sz="2000" b="1" dirty="0">
                <a:solidFill>
                  <a:schemeClr val="accent1"/>
                </a:solidFill>
              </a:rPr>
              <a:t>Approach</a:t>
            </a:r>
            <a:r>
              <a:rPr lang="en-GB" sz="2800" dirty="0">
                <a:solidFill>
                  <a:schemeClr val="accent1"/>
                </a:solidFill>
              </a:rPr>
              <a:t> </a:t>
            </a:r>
          </a:p>
          <a:p>
            <a:r>
              <a:rPr lang="en-GB" sz="1800" dirty="0"/>
              <a:t>The alignment approach uses the following principles to identify possible amendments: </a:t>
            </a:r>
          </a:p>
          <a:p>
            <a:pPr marL="447675" lvl="1" indent="-266700">
              <a:buFont typeface="Arial" panose="020B0604020202020204" pitchFamily="34" charset="0"/>
              <a:buChar char="•"/>
            </a:pPr>
            <a:r>
              <a:rPr lang="en-GB" dirty="0"/>
              <a:t>relevance to SMEs;</a:t>
            </a:r>
          </a:p>
          <a:p>
            <a:pPr marL="447675" lvl="1" indent="-266700">
              <a:buFont typeface="Arial" panose="020B0604020202020204" pitchFamily="34" charset="0"/>
              <a:buChar char="•"/>
            </a:pPr>
            <a:r>
              <a:rPr lang="en-GB" dirty="0"/>
              <a:t>simplicity; and</a:t>
            </a:r>
          </a:p>
          <a:p>
            <a:pPr marL="447675" lvl="1" indent="-266700">
              <a:buFont typeface="Arial" panose="020B0604020202020204" pitchFamily="34" charset="0"/>
              <a:buChar char="•"/>
            </a:pPr>
            <a:r>
              <a:rPr lang="en-GB" dirty="0"/>
              <a:t>faithful representation, including the assessment of costs and benefits</a:t>
            </a:r>
            <a:endParaRPr lang="en-GB" sz="2200" dirty="0"/>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98B6CB3-F8B6-D6FA-BA64-8AC9842E516A}"/>
              </a:ext>
            </a:extLst>
          </p:cNvPr>
          <p:cNvSpPr txBox="1"/>
          <p:nvPr/>
        </p:nvSpPr>
        <p:spPr>
          <a:xfrm>
            <a:off x="8125486" y="5456389"/>
            <a:ext cx="38311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Expected publication date of the Third edition of the </a:t>
            </a:r>
            <a:r>
              <a:rPr kumimoji="0" lang="en-GB" sz="1800" i="1"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IFRS for SMEs</a:t>
            </a:r>
            <a:r>
              <a:rPr kumimoji="0" lang="en-GB" sz="180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 Accounting Standard</a:t>
            </a:r>
            <a:r>
              <a:rPr lang="en-GB" dirty="0">
                <a:solidFill>
                  <a:srgbClr val="5F6061"/>
                </a:solidFill>
                <a:latin typeface="Arial" panose="020B0604020202020204" pitchFamily="34" charset="0"/>
                <a:cs typeface="Arial" panose="020B0604020202020204" pitchFamily="34" charset="0"/>
              </a:rPr>
              <a:t>: </a:t>
            </a:r>
            <a:r>
              <a:rPr lang="en-GB" b="1" dirty="0">
                <a:solidFill>
                  <a:srgbClr val="5F6061"/>
                </a:solidFill>
                <a:latin typeface="Arial" panose="020B0604020202020204" pitchFamily="34" charset="0"/>
                <a:cs typeface="Arial" panose="020B0604020202020204" pitchFamily="34" charset="0"/>
              </a:rPr>
              <a:t>Q1</a:t>
            </a:r>
            <a:r>
              <a:rPr kumimoji="0" lang="en-GB" sz="18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 2025</a:t>
            </a:r>
          </a:p>
        </p:txBody>
      </p:sp>
      <p:pic>
        <p:nvPicPr>
          <p:cNvPr id="8" name="Content Placeholder 4" descr="Daily calendar with solid fill">
            <a:extLst>
              <a:ext uri="{FF2B5EF4-FFF2-40B4-BE49-F238E27FC236}">
                <a16:creationId xmlns:a16="http://schemas.microsoft.com/office/drawing/2014/main" id="{9B1F2CB5-3C49-54D4-D83C-DD70D0160E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8872" y="5573067"/>
            <a:ext cx="608864" cy="689973"/>
          </a:xfrm>
          <a:prstGeom prst="rect">
            <a:avLst/>
          </a:prstGeom>
        </p:spPr>
      </p:pic>
      <p:pic>
        <p:nvPicPr>
          <p:cNvPr id="12" name="Picture 11">
            <a:extLst>
              <a:ext uri="{FF2B5EF4-FFF2-40B4-BE49-F238E27FC236}">
                <a16:creationId xmlns:a16="http://schemas.microsoft.com/office/drawing/2014/main" id="{2AA5BB16-0259-6888-F138-99BF42798603}"/>
              </a:ext>
            </a:extLst>
          </p:cNvPr>
          <p:cNvPicPr>
            <a:picLocks noChangeAspect="1"/>
          </p:cNvPicPr>
          <p:nvPr/>
        </p:nvPicPr>
        <p:blipFill>
          <a:blip r:embed="rId5"/>
          <a:stretch>
            <a:fillRect/>
          </a:stretch>
        </p:blipFill>
        <p:spPr>
          <a:xfrm>
            <a:off x="2641555" y="4038793"/>
            <a:ext cx="3769148" cy="2280573"/>
          </a:xfrm>
          <a:prstGeom prst="rect">
            <a:avLst/>
          </a:prstGeom>
        </p:spPr>
      </p:pic>
      <p:sp>
        <p:nvSpPr>
          <p:cNvPr id="13" name="TextBox 12">
            <a:extLst>
              <a:ext uri="{FF2B5EF4-FFF2-40B4-BE49-F238E27FC236}">
                <a16:creationId xmlns:a16="http://schemas.microsoft.com/office/drawing/2014/main" id="{4EEE2BB3-C8EC-DA3A-2152-D97D63141994}"/>
              </a:ext>
            </a:extLst>
          </p:cNvPr>
          <p:cNvSpPr txBox="1"/>
          <p:nvPr/>
        </p:nvSpPr>
        <p:spPr>
          <a:xfrm>
            <a:off x="972609" y="4042943"/>
            <a:ext cx="1695177" cy="2062103"/>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1pPr>
            <a:lvl2pPr marL="389626"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2pPr>
            <a:lvl3pPr marL="779252"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3pPr>
            <a:lvl4pPr marL="1168878"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4pPr>
            <a:lvl5pPr marL="1558503"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5pPr>
            <a:lvl6pPr marL="1948129"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6pPr>
            <a:lvl7pPr marL="2337755"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7pPr>
            <a:lvl8pPr marL="2727381"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8pPr>
            <a:lvl9pPr marL="3117007"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B31E3B"/>
                </a:solidFill>
                <a:effectLst/>
                <a:uLnTx/>
                <a:uFillTx/>
                <a:latin typeface="Arial" charset="0"/>
                <a:sym typeface="Arial" charset="0"/>
              </a:rPr>
              <a:t>85 of 168 </a:t>
            </a:r>
            <a:r>
              <a:rPr kumimoji="0" lang="en-GB" sz="1600" b="0" i="0" u="none" strike="noStrike" kern="1200" cap="none" spc="0" normalizeH="0" baseline="0" noProof="0" dirty="0">
                <a:ln>
                  <a:noFill/>
                </a:ln>
                <a:solidFill>
                  <a:srgbClr val="5F6062"/>
                </a:solidFill>
                <a:effectLst/>
                <a:uLnTx/>
                <a:uFillTx/>
                <a:latin typeface="Arial" charset="0"/>
                <a:sym typeface="Arial" charset="0"/>
              </a:rPr>
              <a:t>jurisdictions require or permit use of the </a:t>
            </a:r>
            <a:r>
              <a:rPr kumimoji="0" lang="en-GB" sz="1600" b="0" i="1" u="none" strike="noStrike" kern="1200" cap="none" spc="0" normalizeH="0" baseline="0" noProof="0" dirty="0">
                <a:ln>
                  <a:noFill/>
                </a:ln>
                <a:solidFill>
                  <a:srgbClr val="5F6062"/>
                </a:solidFill>
                <a:effectLst/>
                <a:uLnTx/>
                <a:uFillTx/>
                <a:latin typeface="Arial" charset="0"/>
                <a:sym typeface="Arial" charset="0"/>
              </a:rPr>
              <a:t>IFRS for SMEs</a:t>
            </a:r>
            <a:r>
              <a:rPr kumimoji="0" lang="en-GB" sz="1600" b="0" i="0" u="none" strike="noStrike" kern="1200" cap="none" spc="0" normalizeH="0" baseline="0" noProof="0" dirty="0">
                <a:ln>
                  <a:noFill/>
                </a:ln>
                <a:solidFill>
                  <a:srgbClr val="5F6062"/>
                </a:solidFill>
                <a:effectLst/>
                <a:uLnTx/>
                <a:uFillTx/>
                <a:latin typeface="Arial" charset="0"/>
                <a:sym typeface="Arial" charset="0"/>
              </a:rPr>
              <a:t> Accounting Standard (August 2024)</a:t>
            </a:r>
          </a:p>
        </p:txBody>
      </p:sp>
    </p:spTree>
    <p:extLst>
      <p:ext uri="{BB962C8B-B14F-4D97-AF65-F5344CB8AC3E}">
        <p14:creationId xmlns:p14="http://schemas.microsoft.com/office/powerpoint/2010/main" val="116889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877399" y="2026416"/>
            <a:ext cx="10718191" cy="4058566"/>
            <a:chOff x="-247128" y="1397862"/>
            <a:chExt cx="11075548" cy="4193883"/>
          </a:xfrm>
        </p:grpSpPr>
        <p:sp>
          <p:nvSpPr>
            <p:cNvPr id="3" name="Isosceles Triangle 2"/>
            <p:cNvSpPr/>
            <p:nvPr/>
          </p:nvSpPr>
          <p:spPr bwMode="gray">
            <a:xfrm>
              <a:off x="-247128" y="1397862"/>
              <a:ext cx="8208912" cy="4104456"/>
            </a:xfrm>
            <a:prstGeom prst="triangle">
              <a:avLst/>
            </a:prstGeom>
            <a:solidFill>
              <a:schemeClr val="tx1"/>
            </a:solidFill>
            <a:ln>
              <a:noFill/>
            </a:ln>
            <a:effectLst/>
          </p:spPr>
          <p:txBody>
            <a:bodyPr wrap="square" rtlCol="0" anchor="ct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sz="2000" dirty="0">
                <a:solidFill>
                  <a:schemeClr val="bg1"/>
                </a:solidFill>
              </a:endParaRPr>
            </a:p>
            <a:p>
              <a:pPr algn="ctr"/>
              <a:r>
                <a:rPr lang="en-US" sz="2000" dirty="0">
                  <a:solidFill>
                    <a:schemeClr val="bg1"/>
                  </a:solidFill>
                  <a:latin typeface="Arial" panose="020B0604020202020204" pitchFamily="34" charset="0"/>
                  <a:cs typeface="Arial" panose="020B0604020202020204" pitchFamily="34" charset="0"/>
                </a:rPr>
                <a:t>No IFRS requirement</a:t>
              </a:r>
            </a:p>
            <a:p>
              <a:pPr algn="ctr"/>
              <a:r>
                <a:rPr lang="en-US" sz="1600" dirty="0">
                  <a:solidFill>
                    <a:schemeClr val="bg1"/>
                  </a:solidFill>
                  <a:latin typeface="Arial" panose="020B0604020202020204" pitchFamily="34" charset="0"/>
                  <a:cs typeface="Arial" panose="020B0604020202020204" pitchFamily="34" charset="0"/>
                </a:rPr>
                <a:t>No requirement for GPFS</a:t>
              </a:r>
            </a:p>
            <a:p>
              <a:pPr algn="ctr"/>
              <a:endParaRPr lang="en-US" sz="20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bwMode="gray">
            <a:xfrm>
              <a:off x="6897216" y="4437112"/>
              <a:ext cx="1656184" cy="1080120"/>
            </a:xfrm>
            <a:prstGeom prst="rect">
              <a:avLst/>
            </a:prstGeom>
            <a:solidFill>
              <a:schemeClr val="bg1"/>
            </a:solidFill>
            <a:ln>
              <a:noFill/>
            </a:ln>
            <a:effectLst/>
          </p:spPr>
          <p:txBody>
            <a:bodyPr wrap="square" rtlCol="0" anchor="ctr"/>
            <a:lstStyle/>
            <a:p>
              <a:pPr algn="ctr"/>
              <a:endParaRPr lang="en-US" sz="2400" dirty="0">
                <a:solidFill>
                  <a:schemeClr val="bg1"/>
                </a:solidFill>
              </a:endParaRPr>
            </a:p>
          </p:txBody>
        </p:sp>
        <p:sp>
          <p:nvSpPr>
            <p:cNvPr id="22" name="TextBox 21"/>
            <p:cNvSpPr txBox="1"/>
            <p:nvPr/>
          </p:nvSpPr>
          <p:spPr>
            <a:xfrm>
              <a:off x="7200799" y="4542219"/>
              <a:ext cx="3627621" cy="104952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For example, financial statements prepared for tax purposes</a:t>
              </a:r>
            </a:p>
          </p:txBody>
        </p:sp>
        <p:sp>
          <p:nvSpPr>
            <p:cNvPr id="21" name="Right Brace 20"/>
            <p:cNvSpPr/>
            <p:nvPr/>
          </p:nvSpPr>
          <p:spPr>
            <a:xfrm>
              <a:off x="6897216" y="4437112"/>
              <a:ext cx="288032" cy="108012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4" name="Rectangle 3"/>
          <p:cNvSpPr/>
          <p:nvPr/>
        </p:nvSpPr>
        <p:spPr bwMode="gray">
          <a:xfrm>
            <a:off x="1901063" y="3336993"/>
            <a:ext cx="5923193" cy="1672431"/>
          </a:xfrm>
          <a:prstGeom prst="rect">
            <a:avLst/>
          </a:prstGeom>
          <a:solidFill>
            <a:schemeClr val="bg1"/>
          </a:solidFill>
          <a:ln>
            <a:noFill/>
          </a:ln>
          <a:effectLst/>
        </p:spPr>
        <p:txBody>
          <a:bodyPr wrap="square" rtlCol="0" anchor="ctr"/>
          <a:lstStyle/>
          <a:p>
            <a:pPr algn="ctr"/>
            <a:endParaRPr lang="en-US" sz="2400" dirty="0">
              <a:solidFill>
                <a:schemeClr val="bg1"/>
              </a:solidFill>
            </a:endParaRPr>
          </a:p>
        </p:txBody>
      </p:sp>
      <p:grpSp>
        <p:nvGrpSpPr>
          <p:cNvPr id="16" name="Group 15"/>
          <p:cNvGrpSpPr/>
          <p:nvPr/>
        </p:nvGrpSpPr>
        <p:grpSpPr>
          <a:xfrm>
            <a:off x="1901063" y="2040849"/>
            <a:ext cx="9851635" cy="2926755"/>
            <a:chOff x="832992" y="1412776"/>
            <a:chExt cx="10121760" cy="3024336"/>
          </a:xfrm>
        </p:grpSpPr>
        <p:sp>
          <p:nvSpPr>
            <p:cNvPr id="8" name="Isosceles Triangle 7"/>
            <p:cNvSpPr/>
            <p:nvPr/>
          </p:nvSpPr>
          <p:spPr bwMode="gray">
            <a:xfrm>
              <a:off x="832992" y="1412776"/>
              <a:ext cx="6048672" cy="3024336"/>
            </a:xfrm>
            <a:prstGeom prst="triangle">
              <a:avLst/>
            </a:prstGeom>
            <a:solidFill>
              <a:schemeClr val="accent1"/>
            </a:solidFill>
            <a:ln>
              <a:noFill/>
            </a:ln>
            <a:effectLst/>
          </p:spPr>
          <p:txBody>
            <a:bodyPr wrap="square" rtlCol="0" anchor="ctr"/>
            <a:lstStyle/>
            <a:p>
              <a:pPr algn="ctr"/>
              <a:r>
                <a:rPr lang="en-US" sz="2000" i="1" dirty="0">
                  <a:solidFill>
                    <a:schemeClr val="bg1"/>
                  </a:solidFill>
                  <a:latin typeface="Arial" panose="020B0604020202020204" pitchFamily="34" charset="0"/>
                  <a:cs typeface="Arial" panose="020B0604020202020204" pitchFamily="34" charset="0"/>
                </a:rPr>
                <a:t>IFRS for SMEs</a:t>
              </a:r>
            </a:p>
          </p:txBody>
        </p:sp>
        <p:sp>
          <p:nvSpPr>
            <p:cNvPr id="12" name="Right Brace 11"/>
            <p:cNvSpPr/>
            <p:nvPr/>
          </p:nvSpPr>
          <p:spPr>
            <a:xfrm>
              <a:off x="6897216" y="2708920"/>
              <a:ext cx="288032" cy="172819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TextBox 13"/>
            <p:cNvSpPr txBox="1"/>
            <p:nvPr/>
          </p:nvSpPr>
          <p:spPr>
            <a:xfrm>
              <a:off x="7200799" y="2972852"/>
              <a:ext cx="3753953" cy="1367564"/>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Entities </a:t>
              </a:r>
              <a:r>
                <a:rPr lang="en-US" sz="2000" u="sng" dirty="0">
                  <a:solidFill>
                    <a:srgbClr val="B31E3B"/>
                  </a:solidFill>
                  <a:latin typeface="Arial" panose="020B0604020202020204" pitchFamily="34" charset="0"/>
                  <a:cs typeface="Arial" panose="020B0604020202020204" pitchFamily="34" charset="0"/>
                </a:rPr>
                <a:t>without</a:t>
              </a:r>
              <a:r>
                <a:rPr lang="en-US" sz="2000" dirty="0">
                  <a:solidFill>
                    <a:srgbClr val="B31E3B"/>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public accountability</a:t>
              </a:r>
              <a:r>
                <a:rPr lang="en-US" sz="2000" dirty="0">
                  <a:solidFill>
                    <a:schemeClr val="tx1"/>
                  </a:solidFill>
                  <a:latin typeface="Arial" panose="020B0604020202020204" pitchFamily="34" charset="0"/>
                  <a:cs typeface="Arial" panose="020B0604020202020204" pitchFamily="34" charset="0"/>
                </a:rPr>
                <a:t>, that</a:t>
              </a:r>
              <a:r>
                <a:rPr lang="en-US" sz="2000" dirty="0">
                  <a:latin typeface="Arial" panose="020B0604020202020204" pitchFamily="34" charset="0"/>
                  <a:cs typeface="Arial" panose="020B0604020202020204" pitchFamily="34" charset="0"/>
                </a:rPr>
                <a:t> prepare</a:t>
              </a:r>
            </a:p>
            <a:p>
              <a:r>
                <a:rPr lang="en-US" sz="2000" dirty="0">
                  <a:latin typeface="Arial" panose="020B0604020202020204" pitchFamily="34" charset="0"/>
                  <a:cs typeface="Arial" panose="020B0604020202020204" pitchFamily="34" charset="0"/>
                </a:rPr>
                <a:t>general purpose financial statements (GPFS)</a:t>
              </a:r>
            </a:p>
          </p:txBody>
        </p:sp>
      </p:grpSp>
      <p:grpSp>
        <p:nvGrpSpPr>
          <p:cNvPr id="18" name="Group 17"/>
          <p:cNvGrpSpPr/>
          <p:nvPr/>
        </p:nvGrpSpPr>
        <p:grpSpPr>
          <a:xfrm>
            <a:off x="3611820" y="2014531"/>
            <a:ext cx="5551230" cy="1254323"/>
            <a:chOff x="2561184" y="1412776"/>
            <a:chExt cx="5806778" cy="1296144"/>
          </a:xfrm>
        </p:grpSpPr>
        <p:sp>
          <p:nvSpPr>
            <p:cNvPr id="9" name="Isosceles Triangle 8"/>
            <p:cNvSpPr/>
            <p:nvPr/>
          </p:nvSpPr>
          <p:spPr bwMode="gray">
            <a:xfrm>
              <a:off x="2561184" y="1412776"/>
              <a:ext cx="2592288" cy="1296144"/>
            </a:xfrm>
            <a:prstGeom prst="triangle">
              <a:avLst/>
            </a:prstGeom>
            <a:solidFill>
              <a:schemeClr val="tx2"/>
            </a:solidFill>
            <a:ln>
              <a:noFill/>
            </a:ln>
            <a:effectLst/>
          </p:spPr>
          <p:txBody>
            <a:bodyPr wrap="square" rtlCol="0" anchor="ctr"/>
            <a:lstStyle/>
            <a:p>
              <a:pPr algn="ctr"/>
              <a:r>
                <a:rPr lang="en-US" sz="2000" dirty="0">
                  <a:solidFill>
                    <a:schemeClr val="bg1"/>
                  </a:solidFill>
                  <a:latin typeface="Arial" panose="020B0604020202020204" pitchFamily="34" charset="0"/>
                  <a:cs typeface="Arial" panose="020B0604020202020204" pitchFamily="34" charset="0"/>
                </a:rPr>
                <a:t>Full </a:t>
              </a:r>
              <a:r>
                <a:rPr lang="en-US" sz="2000" i="1" dirty="0">
                  <a:solidFill>
                    <a:schemeClr val="bg1"/>
                  </a:solidFill>
                  <a:latin typeface="Arial" panose="020B0604020202020204" pitchFamily="34" charset="0"/>
                  <a:cs typeface="Arial" panose="020B0604020202020204" pitchFamily="34" charset="0"/>
                </a:rPr>
                <a:t>IFRS</a:t>
              </a:r>
            </a:p>
            <a:p>
              <a:pPr algn="ctr"/>
              <a:endParaRPr lang="en-US" sz="2400" dirty="0">
                <a:solidFill>
                  <a:schemeClr val="bg1"/>
                </a:solidFill>
              </a:endParaRPr>
            </a:p>
          </p:txBody>
        </p:sp>
        <p:sp>
          <p:nvSpPr>
            <p:cNvPr id="5" name="Right Brace 4"/>
            <p:cNvSpPr/>
            <p:nvPr/>
          </p:nvSpPr>
          <p:spPr>
            <a:xfrm>
              <a:off x="5169024" y="1412776"/>
              <a:ext cx="288032" cy="12961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p:cNvSpPr txBox="1"/>
            <p:nvPr/>
          </p:nvSpPr>
          <p:spPr>
            <a:xfrm>
              <a:off x="5457055" y="1645350"/>
              <a:ext cx="2910907" cy="73148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Entities with public accountability</a:t>
              </a:r>
            </a:p>
          </p:txBody>
        </p:sp>
      </p:grpSp>
      <p:sp>
        <p:nvSpPr>
          <p:cNvPr id="2" name="Up Arrow 1"/>
          <p:cNvSpPr/>
          <p:nvPr/>
        </p:nvSpPr>
        <p:spPr bwMode="gray">
          <a:xfrm>
            <a:off x="2765159" y="4705145"/>
            <a:ext cx="557477" cy="557477"/>
          </a:xfrm>
          <a:prstGeom prst="upArrow">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nchor="ctr"/>
          <a:lstStyle/>
          <a:p>
            <a:pPr algn="ctr"/>
            <a:endParaRPr lang="en-US" sz="2400" dirty="0">
              <a:solidFill>
                <a:schemeClr val="bg1"/>
              </a:solidFill>
            </a:endParaRPr>
          </a:p>
        </p:txBody>
      </p:sp>
      <p:sp>
        <p:nvSpPr>
          <p:cNvPr id="17" name="Up Arrow 16"/>
          <p:cNvSpPr/>
          <p:nvPr/>
        </p:nvSpPr>
        <p:spPr bwMode="gray">
          <a:xfrm>
            <a:off x="4027395" y="2989708"/>
            <a:ext cx="557477" cy="557477"/>
          </a:xfrm>
          <a:prstGeom prst="upArrow">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nchor="ctr"/>
          <a:lstStyle/>
          <a:p>
            <a:pPr algn="ctr"/>
            <a:endParaRPr lang="en-US" sz="2400" dirty="0">
              <a:solidFill>
                <a:schemeClr val="bg1"/>
              </a:solidFill>
            </a:endParaRPr>
          </a:p>
        </p:txBody>
      </p:sp>
      <p:sp>
        <p:nvSpPr>
          <p:cNvPr id="24" name="Rectangle 2">
            <a:extLst>
              <a:ext uri="{FF2B5EF4-FFF2-40B4-BE49-F238E27FC236}">
                <a16:creationId xmlns:a16="http://schemas.microsoft.com/office/drawing/2014/main" id="{79DFDE30-DE9B-413B-B557-ED3AEB4DB76A}"/>
              </a:ext>
            </a:extLst>
          </p:cNvPr>
          <p:cNvSpPr txBox="1">
            <a:spLocks noChangeArrowheads="1"/>
          </p:cNvSpPr>
          <p:nvPr/>
        </p:nvSpPr>
        <p:spPr bwMode="auto">
          <a:xfrm>
            <a:off x="1018804" y="959835"/>
            <a:ext cx="1001924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3200" b="1">
                <a:solidFill>
                  <a:schemeClr val="tx1"/>
                </a:solidFill>
                <a:latin typeface="+mj-lt"/>
                <a:ea typeface="+mj-ea"/>
                <a:cs typeface="+mj-cs"/>
                <a:sym typeface="Arial" charset="0"/>
              </a:defRPr>
            </a:lvl1pPr>
            <a:lvl2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a:lstStyle>
          <a:p>
            <a:r>
              <a:rPr lang="en-US" sz="2800" b="0" kern="0" dirty="0">
                <a:latin typeface="Arial" panose="020B0604020202020204" pitchFamily="34" charset="0"/>
                <a:cs typeface="Arial" panose="020B0604020202020204" pitchFamily="34" charset="0"/>
              </a:rPr>
              <a:t>Scope of the </a:t>
            </a:r>
            <a:r>
              <a:rPr lang="en-US" sz="2800" b="0" i="1" kern="0" dirty="0">
                <a:latin typeface="Arial" panose="020B0604020202020204" pitchFamily="34" charset="0"/>
                <a:cs typeface="Arial" panose="020B0604020202020204" pitchFamily="34" charset="0"/>
              </a:rPr>
              <a:t>IFRS for SMEs </a:t>
            </a:r>
            <a:r>
              <a:rPr lang="en-US" sz="2800" b="0" kern="0" dirty="0">
                <a:latin typeface="Arial" panose="020B0604020202020204" pitchFamily="34" charset="0"/>
                <a:cs typeface="Arial" panose="020B0604020202020204" pitchFamily="34" charset="0"/>
              </a:rPr>
              <a:t>Accounting</a:t>
            </a:r>
            <a:r>
              <a:rPr lang="en-US" sz="2800" b="0" i="1" kern="0" dirty="0">
                <a:latin typeface="Arial" panose="020B0604020202020204" pitchFamily="34" charset="0"/>
                <a:cs typeface="Arial" panose="020B0604020202020204" pitchFamily="34" charset="0"/>
              </a:rPr>
              <a:t> </a:t>
            </a:r>
            <a:r>
              <a:rPr lang="en-US" sz="2800" b="0" kern="0" dirty="0">
                <a:latin typeface="Arial" panose="020B0604020202020204" pitchFamily="34" charset="0"/>
                <a:cs typeface="Arial" panose="020B0604020202020204" pitchFamily="34" charset="0"/>
              </a:rPr>
              <a:t>Standard</a:t>
            </a:r>
            <a:endParaRPr lang="en-GB" sz="2800" b="0" kern="0" dirty="0">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75FF1061-09B5-8C76-355D-CD86DEE87584}"/>
              </a:ext>
            </a:extLst>
          </p:cNvPr>
          <p:cNvSpPr txBox="1">
            <a:spLocks/>
          </p:cNvSpPr>
          <p:nvPr/>
        </p:nvSpPr>
        <p:spPr>
          <a:xfrm>
            <a:off x="11207751" y="378132"/>
            <a:ext cx="612773" cy="26189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90123A-71E8-BF43-B702-A9002E60F899}" type="slidenum">
              <a:rPr lang="en-US" sz="1200" smtClean="0">
                <a:latin typeface="Arial" panose="020B0604020202020204" pitchFamily="34" charset="0"/>
                <a:cs typeface="Arial" panose="020B0604020202020204" pitchFamily="34" charset="0"/>
              </a:rPr>
              <a:pPr/>
              <a:t>33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428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ADE7C1-C7FA-92E5-6F3E-34B5DFED282B}"/>
              </a:ext>
            </a:extLst>
          </p:cNvPr>
          <p:cNvSpPr>
            <a:spLocks noGrp="1"/>
          </p:cNvSpPr>
          <p:nvPr>
            <p:ph type="body" sz="quarter" idx="14"/>
          </p:nvPr>
        </p:nvSpPr>
        <p:spPr>
          <a:xfrm>
            <a:off x="1019173" y="1351313"/>
            <a:ext cx="8936996" cy="1142194"/>
          </a:xfrm>
        </p:spPr>
        <p:txBody>
          <a:bodyPr/>
          <a:lstStyle/>
          <a:p>
            <a:r>
              <a:rPr lang="en-GB" sz="3000" dirty="0"/>
              <a:t>Scope of the </a:t>
            </a:r>
            <a:r>
              <a:rPr lang="en-GB" sz="3000" i="1" dirty="0"/>
              <a:t>IFRS for SMEs </a:t>
            </a:r>
            <a:r>
              <a:rPr lang="en-GB" sz="3000" dirty="0"/>
              <a:t>Accounting Standard</a:t>
            </a:r>
          </a:p>
        </p:txBody>
      </p:sp>
      <p:sp>
        <p:nvSpPr>
          <p:cNvPr id="3" name="Footer Placeholder 2">
            <a:extLst>
              <a:ext uri="{FF2B5EF4-FFF2-40B4-BE49-F238E27FC236}">
                <a16:creationId xmlns:a16="http://schemas.microsoft.com/office/drawing/2014/main" id="{633F6D97-2869-25EE-19E4-BDCDB5B8A40C}"/>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34</a:t>
            </a:fld>
            <a:endParaRPr lang="en-US"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914CFB07-1472-A812-C3AD-8F276242AB7E}"/>
              </a:ext>
            </a:extLst>
          </p:cNvPr>
          <p:cNvGraphicFramePr>
            <a:graphicFrameLocks noGrp="1"/>
          </p:cNvGraphicFramePr>
          <p:nvPr/>
        </p:nvGraphicFramePr>
        <p:xfrm>
          <a:off x="1001711" y="2493507"/>
          <a:ext cx="10188577" cy="4014471"/>
        </p:xfrm>
        <a:graphic>
          <a:graphicData uri="http://schemas.openxmlformats.org/drawingml/2006/table">
            <a:tbl>
              <a:tblPr firstRow="1" bandRow="1">
                <a:tableStyleId>{5C22544A-7EE6-4342-B048-85BDC9FD1C3A}</a:tableStyleId>
              </a:tblPr>
              <a:tblGrid>
                <a:gridCol w="2625110">
                  <a:extLst>
                    <a:ext uri="{9D8B030D-6E8A-4147-A177-3AD203B41FA5}">
                      <a16:colId xmlns:a16="http://schemas.microsoft.com/office/drawing/2014/main" val="2064822452"/>
                    </a:ext>
                  </a:extLst>
                </a:gridCol>
                <a:gridCol w="455706">
                  <a:extLst>
                    <a:ext uri="{9D8B030D-6E8A-4147-A177-3AD203B41FA5}">
                      <a16:colId xmlns:a16="http://schemas.microsoft.com/office/drawing/2014/main" val="3342910304"/>
                    </a:ext>
                  </a:extLst>
                </a:gridCol>
                <a:gridCol w="7107761">
                  <a:extLst>
                    <a:ext uri="{9D8B030D-6E8A-4147-A177-3AD203B41FA5}">
                      <a16:colId xmlns:a16="http://schemas.microsoft.com/office/drawing/2014/main" val="3550144436"/>
                    </a:ext>
                  </a:extLst>
                </a:gridCol>
              </a:tblGrid>
              <a:tr h="1065131">
                <a:tc rowSpan="3">
                  <a:txBody>
                    <a:bodyPr/>
                    <a:lstStyle/>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r>
                        <a:rPr lang="en-GB" sz="2000" dirty="0">
                          <a:latin typeface="Arial" panose="020B0604020202020204" pitchFamily="34" charset="0"/>
                          <a:cs typeface="Arial" panose="020B0604020202020204" pitchFamily="34" charset="0"/>
                        </a:rPr>
                        <a:t>An entity has public accountability if:</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72171"/>
                    </a:solidFill>
                  </a:tcPr>
                </a:tc>
                <a:tc>
                  <a:txBody>
                    <a:bodyPr/>
                    <a:lstStyle/>
                    <a:p>
                      <a:pPr marL="0" indent="0">
                        <a:spcBef>
                          <a:spcPts val="600"/>
                        </a:spcBef>
                        <a:buFont typeface="+mj-lt"/>
                        <a:buNone/>
                      </a:pPr>
                      <a:r>
                        <a:rPr lang="en-GB" sz="2000" b="0" dirty="0">
                          <a:solidFill>
                            <a:schemeClr val="tx1"/>
                          </a:solidFill>
                          <a:latin typeface="Arial" panose="020B0604020202020204" pitchFamily="34" charset="0"/>
                          <a:cs typeface="Arial" panose="020B0604020202020204" pitchFamily="34" charset="0"/>
                        </a:rPr>
                        <a:t>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buFont typeface="+mj-lt"/>
                        <a:buNone/>
                      </a:pPr>
                      <a:r>
                        <a:rPr lang="en-GB" sz="2000" b="0" dirty="0">
                          <a:solidFill>
                            <a:schemeClr val="tx1"/>
                          </a:solidFill>
                          <a:latin typeface="Arial" panose="020B0604020202020204" pitchFamily="34" charset="0"/>
                          <a:cs typeface="Arial" panose="020B0604020202020204" pitchFamily="34" charset="0"/>
                        </a:rPr>
                        <a:t>its </a:t>
                      </a:r>
                      <a:r>
                        <a:rPr lang="en-GB" sz="2000" b="1" dirty="0">
                          <a:solidFill>
                            <a:srgbClr val="072071"/>
                          </a:solidFill>
                          <a:latin typeface="Arial" panose="020B0604020202020204" pitchFamily="34" charset="0"/>
                          <a:cs typeface="Arial" panose="020B0604020202020204" pitchFamily="34" charset="0"/>
                        </a:rPr>
                        <a:t>debt or equity instruments </a:t>
                      </a:r>
                      <a:r>
                        <a:rPr lang="en-GB" sz="2000" b="0" dirty="0">
                          <a:solidFill>
                            <a:schemeClr val="tx1"/>
                          </a:solidFill>
                          <a:latin typeface="Arial" panose="020B0604020202020204" pitchFamily="34" charset="0"/>
                          <a:cs typeface="Arial" panose="020B0604020202020204" pitchFamily="34" charset="0"/>
                        </a:rPr>
                        <a:t>are </a:t>
                      </a:r>
                      <a:r>
                        <a:rPr lang="en-GB" sz="2000" b="1" dirty="0">
                          <a:solidFill>
                            <a:srgbClr val="072071"/>
                          </a:solidFill>
                          <a:latin typeface="Arial" panose="020B0604020202020204" pitchFamily="34" charset="0"/>
                          <a:cs typeface="Arial" panose="020B0604020202020204" pitchFamily="34" charset="0"/>
                        </a:rPr>
                        <a:t>traded in a public market </a:t>
                      </a:r>
                      <a:r>
                        <a:rPr lang="en-GB" sz="2000" b="0" dirty="0">
                          <a:solidFill>
                            <a:schemeClr val="tx1"/>
                          </a:solidFill>
                          <a:latin typeface="Arial" panose="020B0604020202020204" pitchFamily="34" charset="0"/>
                          <a:cs typeface="Arial" panose="020B0604020202020204" pitchFamily="34" charset="0"/>
                        </a:rPr>
                        <a:t>or it is in the process of issuing such instruments for trading in a public market (a domestic or foreign stock exchange or an over-the-counter market, including local and regional markets); or </a:t>
                      </a:r>
                    </a:p>
                    <a:p>
                      <a:pPr marL="0" indent="0">
                        <a:spcBef>
                          <a:spcPts val="600"/>
                        </a:spcBef>
                        <a:buFont typeface="+mj-lt"/>
                        <a:buNone/>
                      </a:pPr>
                      <a:endParaRPr lang="en-GB"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864677"/>
                  </a:ext>
                </a:extLst>
              </a:tr>
              <a:tr h="1065131">
                <a:tc vMerge="1">
                  <a:txBody>
                    <a:bodyPr/>
                    <a:lstStyle/>
                    <a:p>
                      <a:endParaRPr lang="en-GB"/>
                    </a:p>
                  </a:txBody>
                  <a:tcPr>
                    <a:noFill/>
                  </a:tcPr>
                </a:tc>
                <a:tc>
                  <a:txBody>
                    <a:bodyPr/>
                    <a:lstStyle/>
                    <a:p>
                      <a:pPr marL="0" indent="0" algn="l" defTabSz="914400" rtl="0" eaLnBrk="1" latinLnBrk="0" hangingPunct="1">
                        <a:spcBef>
                          <a:spcPts val="600"/>
                        </a:spcBef>
                        <a:buFont typeface="+mj-lt"/>
                        <a:buNone/>
                      </a:pPr>
                      <a:r>
                        <a:rPr lang="en-GB" sz="2000" b="0" kern="1200" dirty="0">
                          <a:solidFill>
                            <a:schemeClr val="tx1"/>
                          </a:solidFill>
                          <a:latin typeface="Arial" panose="020B0604020202020204" pitchFamily="34" charset="0"/>
                          <a:ea typeface="+mn-ea"/>
                          <a:cs typeface="Arial" panose="020B0604020202020204" pitchFamily="34" charset="0"/>
                        </a:rPr>
                        <a:t>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indent="0" algn="l" defTabSz="914400" rtl="0" eaLnBrk="1" latinLnBrk="0" hangingPunct="1">
                        <a:spcBef>
                          <a:spcPts val="600"/>
                        </a:spcBef>
                        <a:buFont typeface="+mj-lt"/>
                        <a:buNone/>
                      </a:pPr>
                      <a:r>
                        <a:rPr lang="en-GB" sz="2000" b="0" kern="1200" dirty="0">
                          <a:solidFill>
                            <a:schemeClr val="tx1"/>
                          </a:solidFill>
                          <a:latin typeface="Arial" panose="020B0604020202020204" pitchFamily="34" charset="0"/>
                          <a:ea typeface="+mn-ea"/>
                          <a:cs typeface="Arial" panose="020B0604020202020204" pitchFamily="34" charset="0"/>
                        </a:rPr>
                        <a:t>it </a:t>
                      </a:r>
                      <a:r>
                        <a:rPr lang="en-GB" sz="2000" b="1" kern="1200" dirty="0">
                          <a:solidFill>
                            <a:srgbClr val="072071"/>
                          </a:solidFill>
                          <a:latin typeface="Arial" panose="020B0604020202020204" pitchFamily="34" charset="0"/>
                          <a:ea typeface="+mn-ea"/>
                          <a:cs typeface="Arial" panose="020B0604020202020204" pitchFamily="34" charset="0"/>
                        </a:rPr>
                        <a:t>holds assets in a fiduciary capacity </a:t>
                      </a:r>
                      <a:r>
                        <a:rPr lang="en-GB" sz="2000" b="0" kern="1200" dirty="0">
                          <a:solidFill>
                            <a:schemeClr val="tx1"/>
                          </a:solidFill>
                          <a:latin typeface="Arial" panose="020B0604020202020204" pitchFamily="34" charset="0"/>
                          <a:ea typeface="+mn-ea"/>
                          <a:cs typeface="Arial" panose="020B0604020202020204" pitchFamily="34" charset="0"/>
                        </a:rPr>
                        <a:t>for a broad group of outsiders as one of its primary businesses (for example, banks, credit unions, insurance companies, securities brokers/dealers, mutual funds and investment banks often meet this criterion). </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30218791"/>
                  </a:ext>
                </a:extLst>
              </a:tr>
              <a:tr h="402591">
                <a:tc vMerge="1">
                  <a:txBody>
                    <a:bodyPr/>
                    <a:lstStyle/>
                    <a:p>
                      <a:endParaRPr/>
                    </a:p>
                  </a:txBody>
                  <a:tcPr>
                    <a:solidFill>
                      <a:srgbClr val="072171"/>
                    </a:solidFill>
                  </a:tcPr>
                </a:tc>
                <a:tc>
                  <a:txBody>
                    <a:bodyPr/>
                    <a:lstStyle/>
                    <a:p>
                      <a:pPr>
                        <a:spcBef>
                          <a:spcPts val="600"/>
                        </a:spcBef>
                      </a:pPr>
                      <a:endParaRPr lang="en-GB" sz="180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spcBef>
                          <a:spcPts val="600"/>
                        </a:spcBef>
                      </a:pPr>
                      <a:endParaRPr lang="en-GB" sz="1800" i="1"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135800"/>
                  </a:ext>
                </a:extLst>
              </a:tr>
            </a:tbl>
          </a:graphicData>
        </a:graphic>
      </p:graphicFrame>
    </p:spTree>
    <p:extLst>
      <p:ext uri="{BB962C8B-B14F-4D97-AF65-F5344CB8AC3E}">
        <p14:creationId xmlns:p14="http://schemas.microsoft.com/office/powerpoint/2010/main" val="4206442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94706B93-5CD8-6B6D-3BA4-80FDC376812F}"/>
              </a:ext>
            </a:extLst>
          </p:cNvPr>
          <p:cNvGrpSpPr/>
          <p:nvPr/>
        </p:nvGrpSpPr>
        <p:grpSpPr>
          <a:xfrm>
            <a:off x="8731253" y="3320016"/>
            <a:ext cx="256032" cy="2069985"/>
            <a:chOff x="5966465" y="3580937"/>
            <a:chExt cx="256032" cy="1426311"/>
          </a:xfrm>
        </p:grpSpPr>
        <p:cxnSp>
          <p:nvCxnSpPr>
            <p:cNvPr id="83" name="Straight Connector 82">
              <a:extLst>
                <a:ext uri="{FF2B5EF4-FFF2-40B4-BE49-F238E27FC236}">
                  <a16:creationId xmlns:a16="http://schemas.microsoft.com/office/drawing/2014/main" id="{069FEE3A-7EB3-C4C2-5DF2-AB07F8C2AF2D}"/>
                </a:ext>
              </a:extLst>
            </p:cNvPr>
            <p:cNvCxnSpPr>
              <a:cxnSpLocks/>
            </p:cNvCxnSpPr>
            <p:nvPr userDrawn="1"/>
          </p:nvCxnSpPr>
          <p:spPr>
            <a:xfrm rot="16200000">
              <a:off x="5431541"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D7D8658E-07B5-021A-90A5-02AEEE1D4E6E}"/>
                </a:ext>
              </a:extLst>
            </p:cNvPr>
            <p:cNvSpPr/>
            <p:nvPr userDrawn="1"/>
          </p:nvSpPr>
          <p:spPr>
            <a:xfrm>
              <a:off x="596646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
        <p:nvSpPr>
          <p:cNvPr id="2" name="Footer Placeholder 1">
            <a:extLst>
              <a:ext uri="{FF2B5EF4-FFF2-40B4-BE49-F238E27FC236}">
                <a16:creationId xmlns:a16="http://schemas.microsoft.com/office/drawing/2014/main" id="{C1E65C2E-55BB-7975-D52C-736F3EF8EB21}"/>
              </a:ext>
            </a:extLst>
          </p:cNvPr>
          <p:cNvSpPr>
            <a:spLocks noGrp="1"/>
          </p:cNvSpPr>
          <p:nvPr>
            <p:ph type="ftr" sz="quarter" idx="3"/>
          </p:nvPr>
        </p:nvSpPr>
        <p:spPr/>
        <p:txBody>
          <a:bodyPr/>
          <a:lstStyle/>
          <a:p>
            <a:fld id="{4790123A-71E8-BF43-B702-A9002E60F899}" type="slidenum">
              <a:rPr lang="en-GB" smtClean="0">
                <a:latin typeface="Arial" panose="020B0604020202020204" pitchFamily="34" charset="0"/>
                <a:cs typeface="Arial" panose="020B0604020202020204" pitchFamily="34" charset="0"/>
              </a:rPr>
              <a:pPr/>
              <a:t>35</a:t>
            </a:fld>
            <a:endParaRPr lang="en-GB" dirty="0">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9355CB14-EDE3-0F70-A658-E8AD394C1DDE}"/>
              </a:ext>
            </a:extLst>
          </p:cNvPr>
          <p:cNvSpPr txBox="1">
            <a:spLocks/>
          </p:cNvSpPr>
          <p:nvPr/>
        </p:nvSpPr>
        <p:spPr>
          <a:xfrm>
            <a:off x="1019173" y="1351313"/>
            <a:ext cx="9821651" cy="114219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3000" dirty="0">
                <a:solidFill>
                  <a:schemeClr val="tx1"/>
                </a:solidFill>
              </a:rPr>
              <a:t>Timeline of the Second Comprehensive Review</a:t>
            </a:r>
          </a:p>
        </p:txBody>
      </p:sp>
      <p:cxnSp>
        <p:nvCxnSpPr>
          <p:cNvPr id="4" name="Straight Connector 3">
            <a:extLst>
              <a:ext uri="{FF2B5EF4-FFF2-40B4-BE49-F238E27FC236}">
                <a16:creationId xmlns:a16="http://schemas.microsoft.com/office/drawing/2014/main" id="{3BFFE507-2D48-9A2C-5ABE-4057A64663BA}"/>
              </a:ext>
            </a:extLst>
          </p:cNvPr>
          <p:cNvCxnSpPr>
            <a:cxnSpLocks/>
          </p:cNvCxnSpPr>
          <p:nvPr/>
        </p:nvCxnSpPr>
        <p:spPr>
          <a:xfrm>
            <a:off x="1315010" y="5206484"/>
            <a:ext cx="9736242" cy="0"/>
          </a:xfrm>
          <a:prstGeom prst="line">
            <a:avLst/>
          </a:prstGeom>
          <a:ln w="36068">
            <a:solidFill>
              <a:srgbClr val="5F606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CD080D3-3231-DE2D-3F8A-FC7958D6F41A}"/>
              </a:ext>
            </a:extLst>
          </p:cNvPr>
          <p:cNvGrpSpPr/>
          <p:nvPr/>
        </p:nvGrpSpPr>
        <p:grpSpPr>
          <a:xfrm>
            <a:off x="1191552" y="3320020"/>
            <a:ext cx="256032" cy="2003073"/>
            <a:chOff x="1098343" y="3580937"/>
            <a:chExt cx="256032" cy="1426311"/>
          </a:xfrm>
        </p:grpSpPr>
        <p:cxnSp>
          <p:nvCxnSpPr>
            <p:cNvPr id="6" name="Straight Connector 5">
              <a:extLst>
                <a:ext uri="{FF2B5EF4-FFF2-40B4-BE49-F238E27FC236}">
                  <a16:creationId xmlns:a16="http://schemas.microsoft.com/office/drawing/2014/main" id="{B3DF3681-A242-9324-EDCF-5A57B123AEE1}"/>
                </a:ext>
              </a:extLst>
            </p:cNvPr>
            <p:cNvCxnSpPr>
              <a:cxnSpLocks/>
            </p:cNvCxnSpPr>
            <p:nvPr userDrawn="1"/>
          </p:nvCxnSpPr>
          <p:spPr>
            <a:xfrm rot="16200000">
              <a:off x="563419"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5A94003-7A1F-9B16-2782-EA3218468BA1}"/>
                </a:ext>
              </a:extLst>
            </p:cNvPr>
            <p:cNvSpPr/>
            <p:nvPr userDrawn="1"/>
          </p:nvSpPr>
          <p:spPr>
            <a:xfrm>
              <a:off x="1098343"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17" name="Group 16">
            <a:extLst>
              <a:ext uri="{FF2B5EF4-FFF2-40B4-BE49-F238E27FC236}">
                <a16:creationId xmlns:a16="http://schemas.microsoft.com/office/drawing/2014/main" id="{9E66C10B-83EB-2F95-5A77-981BAF2B321F}"/>
              </a:ext>
            </a:extLst>
          </p:cNvPr>
          <p:cNvGrpSpPr/>
          <p:nvPr/>
        </p:nvGrpSpPr>
        <p:grpSpPr>
          <a:xfrm>
            <a:off x="4598379" y="3896782"/>
            <a:ext cx="271304" cy="1493222"/>
            <a:chOff x="1973856" y="4439619"/>
            <a:chExt cx="128016" cy="502920"/>
          </a:xfrm>
        </p:grpSpPr>
        <p:cxnSp>
          <p:nvCxnSpPr>
            <p:cNvPr id="18" name="Straight Connector 17">
              <a:extLst>
                <a:ext uri="{FF2B5EF4-FFF2-40B4-BE49-F238E27FC236}">
                  <a16:creationId xmlns:a16="http://schemas.microsoft.com/office/drawing/2014/main" id="{7E71D611-E4D1-CD1B-69D0-E225CC7D9B58}"/>
                </a:ext>
              </a:extLst>
            </p:cNvPr>
            <p:cNvCxnSpPr>
              <a:cxnSpLocks/>
            </p:cNvCxnSpPr>
            <p:nvPr userDrawn="1"/>
          </p:nvCxnSpPr>
          <p:spPr>
            <a:xfrm rot="16200000">
              <a:off x="1818408" y="4659075"/>
              <a:ext cx="43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C72277D-1BAA-111E-AB7F-4C526CB98246}"/>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23" name="Group 22">
            <a:extLst>
              <a:ext uri="{FF2B5EF4-FFF2-40B4-BE49-F238E27FC236}">
                <a16:creationId xmlns:a16="http://schemas.microsoft.com/office/drawing/2014/main" id="{FFA38A6D-CB4C-70C0-7AA8-208FFE30F294}"/>
              </a:ext>
            </a:extLst>
          </p:cNvPr>
          <p:cNvGrpSpPr/>
          <p:nvPr/>
        </p:nvGrpSpPr>
        <p:grpSpPr>
          <a:xfrm>
            <a:off x="7369364" y="3923355"/>
            <a:ext cx="266957" cy="1466647"/>
            <a:chOff x="1973856" y="4439619"/>
            <a:chExt cx="128016" cy="502920"/>
          </a:xfrm>
        </p:grpSpPr>
        <p:cxnSp>
          <p:nvCxnSpPr>
            <p:cNvPr id="24" name="Straight Connector 23">
              <a:extLst>
                <a:ext uri="{FF2B5EF4-FFF2-40B4-BE49-F238E27FC236}">
                  <a16:creationId xmlns:a16="http://schemas.microsoft.com/office/drawing/2014/main" id="{A5538B92-DFF5-3C5C-534B-1A8EF723FE10}"/>
                </a:ext>
              </a:extLst>
            </p:cNvPr>
            <p:cNvCxnSpPr>
              <a:cxnSpLocks/>
            </p:cNvCxnSpPr>
            <p:nvPr userDrawn="1"/>
          </p:nvCxnSpPr>
          <p:spPr>
            <a:xfrm rot="16200000">
              <a:off x="1818408" y="4659075"/>
              <a:ext cx="43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CAA55B2-7EAF-FE8E-F5E0-7BB9B7E8DC68}"/>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32" name="Group 31">
            <a:extLst>
              <a:ext uri="{FF2B5EF4-FFF2-40B4-BE49-F238E27FC236}">
                <a16:creationId xmlns:a16="http://schemas.microsoft.com/office/drawing/2014/main" id="{E2802F25-AF12-3536-A5EF-6A6ECD883AD1}"/>
              </a:ext>
            </a:extLst>
          </p:cNvPr>
          <p:cNvGrpSpPr/>
          <p:nvPr/>
        </p:nvGrpSpPr>
        <p:grpSpPr>
          <a:xfrm>
            <a:off x="3046220" y="3320017"/>
            <a:ext cx="256032" cy="2069987"/>
            <a:chOff x="3532404" y="3580937"/>
            <a:chExt cx="256032" cy="1426311"/>
          </a:xfrm>
        </p:grpSpPr>
        <p:cxnSp>
          <p:nvCxnSpPr>
            <p:cNvPr id="33" name="Straight Connector 32">
              <a:extLst>
                <a:ext uri="{FF2B5EF4-FFF2-40B4-BE49-F238E27FC236}">
                  <a16:creationId xmlns:a16="http://schemas.microsoft.com/office/drawing/2014/main" id="{C4B61FBC-AAEB-2666-8F77-7DF94FEE1B19}"/>
                </a:ext>
              </a:extLst>
            </p:cNvPr>
            <p:cNvCxnSpPr>
              <a:cxnSpLocks/>
            </p:cNvCxnSpPr>
            <p:nvPr userDrawn="1"/>
          </p:nvCxnSpPr>
          <p:spPr>
            <a:xfrm rot="16200000">
              <a:off x="2997480"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A7D12FD-366D-FA62-5572-A2627116ADD8}"/>
                </a:ext>
              </a:extLst>
            </p:cNvPr>
            <p:cNvSpPr/>
            <p:nvPr userDrawn="1"/>
          </p:nvSpPr>
          <p:spPr>
            <a:xfrm>
              <a:off x="3532404"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35" name="Group 34">
            <a:extLst>
              <a:ext uri="{FF2B5EF4-FFF2-40B4-BE49-F238E27FC236}">
                <a16:creationId xmlns:a16="http://schemas.microsoft.com/office/drawing/2014/main" id="{38F711F4-C469-57E4-6521-F1AB0AFF5C2C}"/>
              </a:ext>
            </a:extLst>
          </p:cNvPr>
          <p:cNvGrpSpPr/>
          <p:nvPr/>
        </p:nvGrpSpPr>
        <p:grpSpPr>
          <a:xfrm>
            <a:off x="6022026" y="3329146"/>
            <a:ext cx="256032" cy="2060857"/>
            <a:chOff x="5966465" y="3580937"/>
            <a:chExt cx="256032" cy="1426311"/>
          </a:xfrm>
        </p:grpSpPr>
        <p:cxnSp>
          <p:nvCxnSpPr>
            <p:cNvPr id="36" name="Straight Connector 35">
              <a:extLst>
                <a:ext uri="{FF2B5EF4-FFF2-40B4-BE49-F238E27FC236}">
                  <a16:creationId xmlns:a16="http://schemas.microsoft.com/office/drawing/2014/main" id="{ACDCD3A9-D61B-46CB-50F0-0D609B775844}"/>
                </a:ext>
              </a:extLst>
            </p:cNvPr>
            <p:cNvCxnSpPr>
              <a:cxnSpLocks/>
            </p:cNvCxnSpPr>
            <p:nvPr userDrawn="1"/>
          </p:nvCxnSpPr>
          <p:spPr>
            <a:xfrm rot="16200000">
              <a:off x="5431541"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DFBA1E0C-709A-6C4C-359E-61A87C05CC5B}"/>
                </a:ext>
              </a:extLst>
            </p:cNvPr>
            <p:cNvSpPr/>
            <p:nvPr userDrawn="1"/>
          </p:nvSpPr>
          <p:spPr>
            <a:xfrm>
              <a:off x="596646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41" name="Group 40">
            <a:extLst>
              <a:ext uri="{FF2B5EF4-FFF2-40B4-BE49-F238E27FC236}">
                <a16:creationId xmlns:a16="http://schemas.microsoft.com/office/drawing/2014/main" id="{3CB90C18-6DB2-F1D4-B1D1-064F9FB61F3B}"/>
              </a:ext>
            </a:extLst>
          </p:cNvPr>
          <p:cNvGrpSpPr/>
          <p:nvPr/>
        </p:nvGrpSpPr>
        <p:grpSpPr>
          <a:xfrm>
            <a:off x="10927794" y="3314898"/>
            <a:ext cx="256032" cy="2013347"/>
            <a:chOff x="10834585" y="3580937"/>
            <a:chExt cx="256032" cy="1431463"/>
          </a:xfrm>
        </p:grpSpPr>
        <p:cxnSp>
          <p:nvCxnSpPr>
            <p:cNvPr id="42" name="Straight Connector 41">
              <a:extLst>
                <a:ext uri="{FF2B5EF4-FFF2-40B4-BE49-F238E27FC236}">
                  <a16:creationId xmlns:a16="http://schemas.microsoft.com/office/drawing/2014/main" id="{3B71FE72-8432-BDBE-19C2-C21D3E8F1512}"/>
                </a:ext>
              </a:extLst>
            </p:cNvPr>
            <p:cNvCxnSpPr>
              <a:cxnSpLocks/>
            </p:cNvCxnSpPr>
            <p:nvPr userDrawn="1"/>
          </p:nvCxnSpPr>
          <p:spPr>
            <a:xfrm rot="16200000">
              <a:off x="10299661"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A949A79-050A-8315-1FA4-82C7A4481685}"/>
                </a:ext>
              </a:extLst>
            </p:cNvPr>
            <p:cNvSpPr/>
            <p:nvPr userDrawn="1"/>
          </p:nvSpPr>
          <p:spPr>
            <a:xfrm>
              <a:off x="10834585" y="4756368"/>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
        <p:nvSpPr>
          <p:cNvPr id="44" name="Text Placeholder 10">
            <a:extLst>
              <a:ext uri="{FF2B5EF4-FFF2-40B4-BE49-F238E27FC236}">
                <a16:creationId xmlns:a16="http://schemas.microsoft.com/office/drawing/2014/main" id="{91EFD257-FCE2-04CF-9805-C58BD039E3C5}"/>
              </a:ext>
            </a:extLst>
          </p:cNvPr>
          <p:cNvSpPr txBox="1">
            <a:spLocks/>
          </p:cNvSpPr>
          <p:nvPr/>
        </p:nvSpPr>
        <p:spPr>
          <a:xfrm>
            <a:off x="484173" y="2269150"/>
            <a:ext cx="1666794" cy="1050870"/>
          </a:xfrm>
          <a:prstGeom prst="rect">
            <a:avLst/>
          </a:prstGeom>
          <a:solidFill>
            <a:schemeClr val="tx2">
              <a:lumMod val="20000"/>
              <a:lumOff val="80000"/>
            </a:schemeClr>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31763" algn="ctr">
              <a:buNone/>
            </a:pPr>
            <a:r>
              <a:rPr lang="en-GB" b="1" dirty="0">
                <a:solidFill>
                  <a:srgbClr val="5F6062"/>
                </a:solidFill>
                <a:latin typeface="Arial" panose="020B0604020202020204" pitchFamily="34" charset="0"/>
                <a:cs typeface="Arial" panose="020B0604020202020204" pitchFamily="34" charset="0"/>
              </a:rPr>
              <a:t>Research starts </a:t>
            </a:r>
          </a:p>
        </p:txBody>
      </p:sp>
      <p:sp>
        <p:nvSpPr>
          <p:cNvPr id="45" name="Text Placeholder 12">
            <a:extLst>
              <a:ext uri="{FF2B5EF4-FFF2-40B4-BE49-F238E27FC236}">
                <a16:creationId xmlns:a16="http://schemas.microsoft.com/office/drawing/2014/main" id="{E96DEFFC-4059-0FE6-CCDF-461FC33E14BB}"/>
              </a:ext>
            </a:extLst>
          </p:cNvPr>
          <p:cNvSpPr txBox="1">
            <a:spLocks/>
          </p:cNvSpPr>
          <p:nvPr/>
        </p:nvSpPr>
        <p:spPr>
          <a:xfrm>
            <a:off x="990066" y="4179392"/>
            <a:ext cx="756256"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2019</a:t>
            </a:r>
          </a:p>
        </p:txBody>
      </p:sp>
      <p:sp>
        <p:nvSpPr>
          <p:cNvPr id="46" name="Text Placeholder 12">
            <a:extLst>
              <a:ext uri="{FF2B5EF4-FFF2-40B4-BE49-F238E27FC236}">
                <a16:creationId xmlns:a16="http://schemas.microsoft.com/office/drawing/2014/main" id="{33346C73-B372-A6E0-DFEE-F8FF04F99766}"/>
              </a:ext>
            </a:extLst>
          </p:cNvPr>
          <p:cNvSpPr txBox="1">
            <a:spLocks/>
          </p:cNvSpPr>
          <p:nvPr/>
        </p:nvSpPr>
        <p:spPr>
          <a:xfrm>
            <a:off x="10671255" y="4179392"/>
            <a:ext cx="674415"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2025</a:t>
            </a:r>
          </a:p>
        </p:txBody>
      </p:sp>
      <p:sp>
        <p:nvSpPr>
          <p:cNvPr id="52" name="Text Placeholder 12">
            <a:extLst>
              <a:ext uri="{FF2B5EF4-FFF2-40B4-BE49-F238E27FC236}">
                <a16:creationId xmlns:a16="http://schemas.microsoft.com/office/drawing/2014/main" id="{A35152C0-3C32-177B-3401-C91CBE248087}"/>
              </a:ext>
            </a:extLst>
          </p:cNvPr>
          <p:cNvSpPr txBox="1">
            <a:spLocks/>
          </p:cNvSpPr>
          <p:nvPr/>
        </p:nvSpPr>
        <p:spPr>
          <a:xfrm>
            <a:off x="5720377" y="4179392"/>
            <a:ext cx="756257"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2022</a:t>
            </a:r>
          </a:p>
        </p:txBody>
      </p:sp>
      <p:sp>
        <p:nvSpPr>
          <p:cNvPr id="53" name="Text Placeholder 12">
            <a:extLst>
              <a:ext uri="{FF2B5EF4-FFF2-40B4-BE49-F238E27FC236}">
                <a16:creationId xmlns:a16="http://schemas.microsoft.com/office/drawing/2014/main" id="{72C9ED3E-8601-DE8E-DE3A-A63A38DDEE6E}"/>
              </a:ext>
            </a:extLst>
          </p:cNvPr>
          <p:cNvSpPr txBox="1">
            <a:spLocks/>
          </p:cNvSpPr>
          <p:nvPr/>
        </p:nvSpPr>
        <p:spPr>
          <a:xfrm>
            <a:off x="4327913" y="4179392"/>
            <a:ext cx="752285"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2020</a:t>
            </a:r>
          </a:p>
        </p:txBody>
      </p:sp>
      <p:sp>
        <p:nvSpPr>
          <p:cNvPr id="55" name="Text Placeholder 12">
            <a:extLst>
              <a:ext uri="{FF2B5EF4-FFF2-40B4-BE49-F238E27FC236}">
                <a16:creationId xmlns:a16="http://schemas.microsoft.com/office/drawing/2014/main" id="{76A8C571-3210-6B70-25D3-A3DD7F6D6722}"/>
              </a:ext>
            </a:extLst>
          </p:cNvPr>
          <p:cNvSpPr txBox="1">
            <a:spLocks/>
          </p:cNvSpPr>
          <p:nvPr/>
        </p:nvSpPr>
        <p:spPr>
          <a:xfrm>
            <a:off x="2779920" y="4179392"/>
            <a:ext cx="756257"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2020</a:t>
            </a:r>
          </a:p>
        </p:txBody>
      </p:sp>
      <p:sp>
        <p:nvSpPr>
          <p:cNvPr id="56" name="Text Placeholder 12">
            <a:extLst>
              <a:ext uri="{FF2B5EF4-FFF2-40B4-BE49-F238E27FC236}">
                <a16:creationId xmlns:a16="http://schemas.microsoft.com/office/drawing/2014/main" id="{0AF33BBC-1F91-6EBB-BD1F-CEE270981F20}"/>
              </a:ext>
            </a:extLst>
          </p:cNvPr>
          <p:cNvSpPr txBox="1">
            <a:spLocks/>
          </p:cNvSpPr>
          <p:nvPr/>
        </p:nvSpPr>
        <p:spPr>
          <a:xfrm>
            <a:off x="7091569" y="4179392"/>
            <a:ext cx="756257"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2023</a:t>
            </a:r>
          </a:p>
        </p:txBody>
      </p:sp>
      <p:sp>
        <p:nvSpPr>
          <p:cNvPr id="57" name="Text Placeholder 12">
            <a:extLst>
              <a:ext uri="{FF2B5EF4-FFF2-40B4-BE49-F238E27FC236}">
                <a16:creationId xmlns:a16="http://schemas.microsoft.com/office/drawing/2014/main" id="{1E7E7DE1-FEDD-26E5-D06D-83D839FBF1D2}"/>
              </a:ext>
            </a:extLst>
          </p:cNvPr>
          <p:cNvSpPr txBox="1">
            <a:spLocks/>
          </p:cNvSpPr>
          <p:nvPr/>
        </p:nvSpPr>
        <p:spPr>
          <a:xfrm>
            <a:off x="8516599" y="4179392"/>
            <a:ext cx="674415"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2024</a:t>
            </a:r>
          </a:p>
        </p:txBody>
      </p:sp>
      <p:sp>
        <p:nvSpPr>
          <p:cNvPr id="58" name="Text Placeholder 82">
            <a:extLst>
              <a:ext uri="{FF2B5EF4-FFF2-40B4-BE49-F238E27FC236}">
                <a16:creationId xmlns:a16="http://schemas.microsoft.com/office/drawing/2014/main" id="{6876A4E0-0206-9552-789A-E18BC48F42CE}"/>
              </a:ext>
            </a:extLst>
          </p:cNvPr>
          <p:cNvSpPr txBox="1">
            <a:spLocks/>
          </p:cNvSpPr>
          <p:nvPr/>
        </p:nvSpPr>
        <p:spPr>
          <a:xfrm>
            <a:off x="964914" y="5390005"/>
            <a:ext cx="834674"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February</a:t>
            </a:r>
          </a:p>
        </p:txBody>
      </p:sp>
      <p:sp>
        <p:nvSpPr>
          <p:cNvPr id="59" name="Text Placeholder 82">
            <a:extLst>
              <a:ext uri="{FF2B5EF4-FFF2-40B4-BE49-F238E27FC236}">
                <a16:creationId xmlns:a16="http://schemas.microsoft.com/office/drawing/2014/main" id="{246CE5D9-AB54-029A-99DC-2194B946ECE9}"/>
              </a:ext>
            </a:extLst>
          </p:cNvPr>
          <p:cNvSpPr txBox="1">
            <a:spLocks/>
          </p:cNvSpPr>
          <p:nvPr/>
        </p:nvSpPr>
        <p:spPr>
          <a:xfrm>
            <a:off x="10723229" y="5332223"/>
            <a:ext cx="665162" cy="268288"/>
          </a:xfrm>
          <a:prstGeom prst="rect">
            <a:avLst/>
          </a:prstGeom>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60" name="Text Placeholder 82">
            <a:extLst>
              <a:ext uri="{FF2B5EF4-FFF2-40B4-BE49-F238E27FC236}">
                <a16:creationId xmlns:a16="http://schemas.microsoft.com/office/drawing/2014/main" id="{18EFFAA8-746F-FD54-E7F2-5B08BBA9FCD5}"/>
              </a:ext>
            </a:extLst>
          </p:cNvPr>
          <p:cNvSpPr txBox="1">
            <a:spLocks/>
          </p:cNvSpPr>
          <p:nvPr/>
        </p:nvSpPr>
        <p:spPr>
          <a:xfrm>
            <a:off x="1801163" y="5332223"/>
            <a:ext cx="665162" cy="268288"/>
          </a:xfrm>
          <a:prstGeom prst="rect">
            <a:avLst/>
          </a:prstGeom>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61" name="Text Placeholder 82">
            <a:extLst>
              <a:ext uri="{FF2B5EF4-FFF2-40B4-BE49-F238E27FC236}">
                <a16:creationId xmlns:a16="http://schemas.microsoft.com/office/drawing/2014/main" id="{B4A7DAC2-631F-B301-9D40-7E5CF955F878}"/>
              </a:ext>
            </a:extLst>
          </p:cNvPr>
          <p:cNvSpPr txBox="1">
            <a:spLocks/>
          </p:cNvSpPr>
          <p:nvPr/>
        </p:nvSpPr>
        <p:spPr>
          <a:xfrm>
            <a:off x="2612260" y="5332223"/>
            <a:ext cx="665162" cy="268288"/>
          </a:xfrm>
          <a:prstGeom prst="rect">
            <a:avLst/>
          </a:prstGeom>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62" name="Text Placeholder 82">
            <a:extLst>
              <a:ext uri="{FF2B5EF4-FFF2-40B4-BE49-F238E27FC236}">
                <a16:creationId xmlns:a16="http://schemas.microsoft.com/office/drawing/2014/main" id="{4C6E29D0-1706-C830-4C9E-9001FECC43CB}"/>
              </a:ext>
            </a:extLst>
          </p:cNvPr>
          <p:cNvSpPr txBox="1">
            <a:spLocks/>
          </p:cNvSpPr>
          <p:nvPr/>
        </p:nvSpPr>
        <p:spPr>
          <a:xfrm>
            <a:off x="2822591" y="5371187"/>
            <a:ext cx="665162"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January </a:t>
            </a:r>
          </a:p>
        </p:txBody>
      </p:sp>
      <p:sp>
        <p:nvSpPr>
          <p:cNvPr id="65" name="Text Placeholder 82">
            <a:extLst>
              <a:ext uri="{FF2B5EF4-FFF2-40B4-BE49-F238E27FC236}">
                <a16:creationId xmlns:a16="http://schemas.microsoft.com/office/drawing/2014/main" id="{13BD0EAE-07C0-A5E4-FAB4-9044DDAACCAB}"/>
              </a:ext>
            </a:extLst>
          </p:cNvPr>
          <p:cNvSpPr txBox="1">
            <a:spLocks/>
          </p:cNvSpPr>
          <p:nvPr/>
        </p:nvSpPr>
        <p:spPr>
          <a:xfrm>
            <a:off x="5657692" y="5371187"/>
            <a:ext cx="934583"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September </a:t>
            </a:r>
          </a:p>
        </p:txBody>
      </p:sp>
      <p:sp>
        <p:nvSpPr>
          <p:cNvPr id="67" name="Text Placeholder 82">
            <a:extLst>
              <a:ext uri="{FF2B5EF4-FFF2-40B4-BE49-F238E27FC236}">
                <a16:creationId xmlns:a16="http://schemas.microsoft.com/office/drawing/2014/main" id="{E88CA842-9BFB-6A2E-756C-F9BB507D5BD6}"/>
              </a:ext>
            </a:extLst>
          </p:cNvPr>
          <p:cNvSpPr txBox="1">
            <a:spLocks/>
          </p:cNvSpPr>
          <p:nvPr/>
        </p:nvSpPr>
        <p:spPr>
          <a:xfrm>
            <a:off x="7182664" y="5371187"/>
            <a:ext cx="665162"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March </a:t>
            </a:r>
          </a:p>
        </p:txBody>
      </p:sp>
      <p:sp>
        <p:nvSpPr>
          <p:cNvPr id="69" name="Text Placeholder 82">
            <a:extLst>
              <a:ext uri="{FF2B5EF4-FFF2-40B4-BE49-F238E27FC236}">
                <a16:creationId xmlns:a16="http://schemas.microsoft.com/office/drawing/2014/main" id="{4351BA69-4312-A35B-B147-787DABB3F324}"/>
              </a:ext>
            </a:extLst>
          </p:cNvPr>
          <p:cNvSpPr txBox="1">
            <a:spLocks/>
          </p:cNvSpPr>
          <p:nvPr/>
        </p:nvSpPr>
        <p:spPr>
          <a:xfrm>
            <a:off x="8521225" y="5371187"/>
            <a:ext cx="665162"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March </a:t>
            </a:r>
          </a:p>
        </p:txBody>
      </p:sp>
      <p:sp>
        <p:nvSpPr>
          <p:cNvPr id="70" name="Text Placeholder 82">
            <a:extLst>
              <a:ext uri="{FF2B5EF4-FFF2-40B4-BE49-F238E27FC236}">
                <a16:creationId xmlns:a16="http://schemas.microsoft.com/office/drawing/2014/main" id="{7E0E35E8-DA61-C163-DE42-EA6B338D8366}"/>
              </a:ext>
            </a:extLst>
          </p:cNvPr>
          <p:cNvSpPr txBox="1">
            <a:spLocks/>
          </p:cNvSpPr>
          <p:nvPr/>
        </p:nvSpPr>
        <p:spPr>
          <a:xfrm>
            <a:off x="9513383" y="5371187"/>
            <a:ext cx="836335"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July</a:t>
            </a:r>
          </a:p>
        </p:txBody>
      </p:sp>
      <p:sp>
        <p:nvSpPr>
          <p:cNvPr id="71" name="Text Placeholder 82">
            <a:extLst>
              <a:ext uri="{FF2B5EF4-FFF2-40B4-BE49-F238E27FC236}">
                <a16:creationId xmlns:a16="http://schemas.microsoft.com/office/drawing/2014/main" id="{5B5F993F-BE7F-FE7C-5D86-49B440E2D93F}"/>
              </a:ext>
            </a:extLst>
          </p:cNvPr>
          <p:cNvSpPr txBox="1">
            <a:spLocks/>
          </p:cNvSpPr>
          <p:nvPr/>
        </p:nvSpPr>
        <p:spPr>
          <a:xfrm>
            <a:off x="982429" y="5841814"/>
            <a:ext cx="665162" cy="268288"/>
          </a:xfrm>
          <a:prstGeom prst="rect">
            <a:avLst/>
          </a:prstGeom>
          <a:solidFill>
            <a:schemeClr val="bg1"/>
          </a:solidFill>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accent2"/>
                </a:solidFill>
                <a:latin typeface="Arial" panose="020B0604020202020204" pitchFamily="34" charset="0"/>
                <a:cs typeface="Arial" panose="020B0604020202020204" pitchFamily="34" charset="0"/>
              </a:rPr>
              <a:t>Start</a:t>
            </a:r>
          </a:p>
        </p:txBody>
      </p:sp>
      <p:sp>
        <p:nvSpPr>
          <p:cNvPr id="76" name="Text Placeholder 10">
            <a:extLst>
              <a:ext uri="{FF2B5EF4-FFF2-40B4-BE49-F238E27FC236}">
                <a16:creationId xmlns:a16="http://schemas.microsoft.com/office/drawing/2014/main" id="{08BDB1F3-1C45-BE42-6BD6-6099C4859E08}"/>
              </a:ext>
            </a:extLst>
          </p:cNvPr>
          <p:cNvSpPr txBox="1">
            <a:spLocks/>
          </p:cNvSpPr>
          <p:nvPr/>
        </p:nvSpPr>
        <p:spPr>
          <a:xfrm>
            <a:off x="2374718" y="2269150"/>
            <a:ext cx="1666794" cy="1050867"/>
          </a:xfrm>
          <a:prstGeom prst="rect">
            <a:avLst/>
          </a:prstGeom>
          <a:solidFill>
            <a:schemeClr val="accent6"/>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rgbClr val="5F6062"/>
                </a:solidFill>
                <a:latin typeface="Arial" panose="020B0604020202020204" pitchFamily="34" charset="0"/>
                <a:cs typeface="Arial" panose="020B0604020202020204" pitchFamily="34" charset="0"/>
              </a:rPr>
              <a:t>Request for Information published</a:t>
            </a:r>
          </a:p>
        </p:txBody>
      </p:sp>
      <p:sp>
        <p:nvSpPr>
          <p:cNvPr id="77" name="Text Placeholder 10">
            <a:extLst>
              <a:ext uri="{FF2B5EF4-FFF2-40B4-BE49-F238E27FC236}">
                <a16:creationId xmlns:a16="http://schemas.microsoft.com/office/drawing/2014/main" id="{49739E83-E222-60F5-2F5C-7F7A59A11D56}"/>
              </a:ext>
            </a:extLst>
          </p:cNvPr>
          <p:cNvSpPr txBox="1">
            <a:spLocks/>
          </p:cNvSpPr>
          <p:nvPr/>
        </p:nvSpPr>
        <p:spPr>
          <a:xfrm>
            <a:off x="5291586" y="2269150"/>
            <a:ext cx="1666794" cy="1050867"/>
          </a:xfrm>
          <a:prstGeom prst="rect">
            <a:avLst/>
          </a:prstGeom>
          <a:solidFill>
            <a:schemeClr val="accent6"/>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113" algn="ctr">
              <a:buNone/>
            </a:pPr>
            <a:r>
              <a:rPr lang="en-GB" b="1" dirty="0">
                <a:solidFill>
                  <a:srgbClr val="5F6062"/>
                </a:solidFill>
                <a:latin typeface="Arial" panose="020B0604020202020204" pitchFamily="34" charset="0"/>
                <a:cs typeface="Arial" panose="020B0604020202020204" pitchFamily="34" charset="0"/>
              </a:rPr>
              <a:t>Exposure Draft published</a:t>
            </a:r>
          </a:p>
          <a:p>
            <a:endParaRPr lang="en-GB" sz="1200" dirty="0">
              <a:solidFill>
                <a:srgbClr val="5F6062"/>
              </a:solidFill>
              <a:latin typeface="Arial" panose="020B0604020202020204" pitchFamily="34" charset="0"/>
              <a:cs typeface="Arial" panose="020B0604020202020204" pitchFamily="34" charset="0"/>
            </a:endParaRPr>
          </a:p>
        </p:txBody>
      </p:sp>
      <p:sp>
        <p:nvSpPr>
          <p:cNvPr id="78" name="Text Placeholder 10">
            <a:extLst>
              <a:ext uri="{FF2B5EF4-FFF2-40B4-BE49-F238E27FC236}">
                <a16:creationId xmlns:a16="http://schemas.microsoft.com/office/drawing/2014/main" id="{925A2E70-3DA4-6AF5-9C40-B8D52814266E}"/>
              </a:ext>
            </a:extLst>
          </p:cNvPr>
          <p:cNvSpPr txBox="1">
            <a:spLocks/>
          </p:cNvSpPr>
          <p:nvPr/>
        </p:nvSpPr>
        <p:spPr>
          <a:xfrm>
            <a:off x="8028780" y="2269150"/>
            <a:ext cx="1666794" cy="1052973"/>
          </a:xfrm>
          <a:prstGeom prst="rect">
            <a:avLst/>
          </a:prstGeom>
          <a:solidFill>
            <a:schemeClr val="accent6"/>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113" algn="ctr">
              <a:buNone/>
            </a:pPr>
            <a:r>
              <a:rPr lang="en-GB" b="1" dirty="0">
                <a:solidFill>
                  <a:srgbClr val="5F6062"/>
                </a:solidFill>
                <a:latin typeface="Arial" panose="020B0604020202020204" pitchFamily="34" charset="0"/>
                <a:cs typeface="Arial" panose="020B0604020202020204" pitchFamily="34" charset="0"/>
              </a:rPr>
              <a:t>Addendum Exposure Draft published </a:t>
            </a:r>
          </a:p>
        </p:txBody>
      </p:sp>
      <p:sp>
        <p:nvSpPr>
          <p:cNvPr id="79" name="Text Placeholder 10">
            <a:extLst>
              <a:ext uri="{FF2B5EF4-FFF2-40B4-BE49-F238E27FC236}">
                <a16:creationId xmlns:a16="http://schemas.microsoft.com/office/drawing/2014/main" id="{3D282943-977C-E8F9-488B-F67629632560}"/>
              </a:ext>
            </a:extLst>
          </p:cNvPr>
          <p:cNvSpPr txBox="1">
            <a:spLocks/>
          </p:cNvSpPr>
          <p:nvPr/>
        </p:nvSpPr>
        <p:spPr>
          <a:xfrm>
            <a:off x="10197298" y="2274268"/>
            <a:ext cx="1666794" cy="1040630"/>
          </a:xfrm>
          <a:prstGeom prst="rect">
            <a:avLst/>
          </a:prstGeom>
          <a:solidFill>
            <a:schemeClr val="accent6"/>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113" algn="ctr">
              <a:buNone/>
            </a:pPr>
            <a:r>
              <a:rPr lang="en-GB" b="1" dirty="0">
                <a:solidFill>
                  <a:srgbClr val="5F6062"/>
                </a:solidFill>
                <a:latin typeface="Arial" panose="020B0604020202020204" pitchFamily="34" charset="0"/>
                <a:cs typeface="Arial" panose="020B0604020202020204" pitchFamily="34" charset="0"/>
              </a:rPr>
              <a:t>Third Edition of Standard issued</a:t>
            </a:r>
          </a:p>
        </p:txBody>
      </p:sp>
      <p:sp>
        <p:nvSpPr>
          <p:cNvPr id="80" name="Text Placeholder 10">
            <a:extLst>
              <a:ext uri="{FF2B5EF4-FFF2-40B4-BE49-F238E27FC236}">
                <a16:creationId xmlns:a16="http://schemas.microsoft.com/office/drawing/2014/main" id="{75A165DC-A357-060C-F9CF-1C048FD11535}"/>
              </a:ext>
            </a:extLst>
          </p:cNvPr>
          <p:cNvSpPr txBox="1">
            <a:spLocks/>
          </p:cNvSpPr>
          <p:nvPr/>
        </p:nvSpPr>
        <p:spPr>
          <a:xfrm>
            <a:off x="3901798" y="3411344"/>
            <a:ext cx="1666794" cy="576068"/>
          </a:xfrm>
          <a:prstGeom prst="rect">
            <a:avLst/>
          </a:prstGeom>
          <a:solidFill>
            <a:srgbClr val="DFDFDF"/>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31763" algn="ctr">
              <a:buNone/>
            </a:pPr>
            <a:r>
              <a:rPr lang="en-GB" b="1" dirty="0">
                <a:solidFill>
                  <a:srgbClr val="5F6062"/>
                </a:solidFill>
                <a:latin typeface="Arial" panose="020B0604020202020204" pitchFamily="34" charset="0"/>
                <a:cs typeface="Arial" panose="020B0604020202020204" pitchFamily="34" charset="0"/>
              </a:rPr>
              <a:t>Comment period ends</a:t>
            </a:r>
          </a:p>
        </p:txBody>
      </p:sp>
      <p:sp>
        <p:nvSpPr>
          <p:cNvPr id="81" name="Text Placeholder 10">
            <a:extLst>
              <a:ext uri="{FF2B5EF4-FFF2-40B4-BE49-F238E27FC236}">
                <a16:creationId xmlns:a16="http://schemas.microsoft.com/office/drawing/2014/main" id="{1B7B860C-D63E-E1A4-D774-369B7DE0A9FF}"/>
              </a:ext>
            </a:extLst>
          </p:cNvPr>
          <p:cNvSpPr txBox="1">
            <a:spLocks/>
          </p:cNvSpPr>
          <p:nvPr/>
        </p:nvSpPr>
        <p:spPr>
          <a:xfrm>
            <a:off x="6648818" y="3411344"/>
            <a:ext cx="1666794" cy="576068"/>
          </a:xfrm>
          <a:prstGeom prst="rect">
            <a:avLst/>
          </a:prstGeom>
          <a:solidFill>
            <a:srgbClr val="DFDFDF"/>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31763" algn="ctr">
              <a:buNone/>
            </a:pPr>
            <a:r>
              <a:rPr lang="en-GB" b="1" dirty="0">
                <a:solidFill>
                  <a:srgbClr val="5F6062"/>
                </a:solidFill>
                <a:latin typeface="Arial" panose="020B0604020202020204" pitchFamily="34" charset="0"/>
                <a:cs typeface="Arial" panose="020B0604020202020204" pitchFamily="34" charset="0"/>
              </a:rPr>
              <a:t>Comment period ends</a:t>
            </a:r>
          </a:p>
        </p:txBody>
      </p:sp>
      <p:sp>
        <p:nvSpPr>
          <p:cNvPr id="85" name="Text Placeholder 82">
            <a:extLst>
              <a:ext uri="{FF2B5EF4-FFF2-40B4-BE49-F238E27FC236}">
                <a16:creationId xmlns:a16="http://schemas.microsoft.com/office/drawing/2014/main" id="{465E0A0A-5751-9457-2590-5D33EDD67CA7}"/>
              </a:ext>
            </a:extLst>
          </p:cNvPr>
          <p:cNvSpPr txBox="1">
            <a:spLocks/>
          </p:cNvSpPr>
          <p:nvPr/>
        </p:nvSpPr>
        <p:spPr>
          <a:xfrm>
            <a:off x="10646367" y="5855469"/>
            <a:ext cx="1032486" cy="268288"/>
          </a:xfrm>
          <a:prstGeom prst="rect">
            <a:avLst/>
          </a:prstGeom>
          <a:solidFill>
            <a:schemeClr val="bg1"/>
          </a:solidFill>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accent2"/>
                </a:solidFill>
                <a:latin typeface="Arial" panose="020B0604020202020204" pitchFamily="34" charset="0"/>
                <a:cs typeface="Arial" panose="020B0604020202020204" pitchFamily="34" charset="0"/>
              </a:rPr>
              <a:t>Completion</a:t>
            </a:r>
          </a:p>
        </p:txBody>
      </p:sp>
      <p:grpSp>
        <p:nvGrpSpPr>
          <p:cNvPr id="86" name="Group 85">
            <a:extLst>
              <a:ext uri="{FF2B5EF4-FFF2-40B4-BE49-F238E27FC236}">
                <a16:creationId xmlns:a16="http://schemas.microsoft.com/office/drawing/2014/main" id="{11FDF766-6160-6994-9D26-517F1A74958C}"/>
              </a:ext>
            </a:extLst>
          </p:cNvPr>
          <p:cNvGrpSpPr/>
          <p:nvPr/>
        </p:nvGrpSpPr>
        <p:grpSpPr>
          <a:xfrm>
            <a:off x="9808868" y="3925073"/>
            <a:ext cx="266957" cy="1464928"/>
            <a:chOff x="1973856" y="4439619"/>
            <a:chExt cx="128016" cy="502920"/>
          </a:xfrm>
        </p:grpSpPr>
        <p:cxnSp>
          <p:nvCxnSpPr>
            <p:cNvPr id="87" name="Straight Connector 86">
              <a:extLst>
                <a:ext uri="{FF2B5EF4-FFF2-40B4-BE49-F238E27FC236}">
                  <a16:creationId xmlns:a16="http://schemas.microsoft.com/office/drawing/2014/main" id="{6952001B-F432-BCE4-E6F9-8474F7AD31C2}"/>
                </a:ext>
              </a:extLst>
            </p:cNvPr>
            <p:cNvCxnSpPr>
              <a:cxnSpLocks/>
            </p:cNvCxnSpPr>
            <p:nvPr userDrawn="1"/>
          </p:nvCxnSpPr>
          <p:spPr>
            <a:xfrm rot="16200000">
              <a:off x="1818408" y="4659075"/>
              <a:ext cx="43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7D1F3761-C831-64A6-6E0C-1963838128A9}"/>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
        <p:nvSpPr>
          <p:cNvPr id="89" name="Text Placeholder 12">
            <a:extLst>
              <a:ext uri="{FF2B5EF4-FFF2-40B4-BE49-F238E27FC236}">
                <a16:creationId xmlns:a16="http://schemas.microsoft.com/office/drawing/2014/main" id="{A0716C5A-7C3E-6F21-033C-A07E9CB61764}"/>
              </a:ext>
            </a:extLst>
          </p:cNvPr>
          <p:cNvSpPr txBox="1">
            <a:spLocks/>
          </p:cNvSpPr>
          <p:nvPr/>
        </p:nvSpPr>
        <p:spPr>
          <a:xfrm>
            <a:off x="9531880" y="4162376"/>
            <a:ext cx="756257"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2024</a:t>
            </a:r>
          </a:p>
        </p:txBody>
      </p:sp>
      <p:sp>
        <p:nvSpPr>
          <p:cNvPr id="90" name="Text Placeholder 10">
            <a:extLst>
              <a:ext uri="{FF2B5EF4-FFF2-40B4-BE49-F238E27FC236}">
                <a16:creationId xmlns:a16="http://schemas.microsoft.com/office/drawing/2014/main" id="{14B1604B-1266-CC0A-51C7-D39B49840161}"/>
              </a:ext>
            </a:extLst>
          </p:cNvPr>
          <p:cNvSpPr txBox="1">
            <a:spLocks/>
          </p:cNvSpPr>
          <p:nvPr/>
        </p:nvSpPr>
        <p:spPr>
          <a:xfrm>
            <a:off x="9076611" y="3394586"/>
            <a:ext cx="1666794" cy="576068"/>
          </a:xfrm>
          <a:prstGeom prst="rect">
            <a:avLst/>
          </a:prstGeom>
          <a:solidFill>
            <a:srgbClr val="DFDFDF"/>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31763" algn="ctr">
              <a:buNone/>
            </a:pPr>
            <a:r>
              <a:rPr lang="en-GB" b="1" dirty="0">
                <a:solidFill>
                  <a:srgbClr val="5F6062"/>
                </a:solidFill>
                <a:latin typeface="Arial" panose="020B0604020202020204" pitchFamily="34" charset="0"/>
                <a:cs typeface="Arial" panose="020B0604020202020204" pitchFamily="34" charset="0"/>
              </a:rPr>
              <a:t>Comment period ends</a:t>
            </a:r>
          </a:p>
        </p:txBody>
      </p:sp>
      <p:sp>
        <p:nvSpPr>
          <p:cNvPr id="91" name="Text Placeholder 82">
            <a:extLst>
              <a:ext uri="{FF2B5EF4-FFF2-40B4-BE49-F238E27FC236}">
                <a16:creationId xmlns:a16="http://schemas.microsoft.com/office/drawing/2014/main" id="{C70A0CDA-6D5B-01FD-F4BC-B2A70AF46CD8}"/>
              </a:ext>
            </a:extLst>
          </p:cNvPr>
          <p:cNvSpPr txBox="1">
            <a:spLocks/>
          </p:cNvSpPr>
          <p:nvPr/>
        </p:nvSpPr>
        <p:spPr>
          <a:xfrm>
            <a:off x="10646367" y="5371187"/>
            <a:ext cx="742015"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February</a:t>
            </a:r>
          </a:p>
        </p:txBody>
      </p:sp>
      <p:sp>
        <p:nvSpPr>
          <p:cNvPr id="92" name="Text Placeholder 82">
            <a:extLst>
              <a:ext uri="{FF2B5EF4-FFF2-40B4-BE49-F238E27FC236}">
                <a16:creationId xmlns:a16="http://schemas.microsoft.com/office/drawing/2014/main" id="{1EE5FE90-2F87-4F6B-CA2C-AAABBCA31B65}"/>
              </a:ext>
            </a:extLst>
          </p:cNvPr>
          <p:cNvSpPr txBox="1">
            <a:spLocks/>
          </p:cNvSpPr>
          <p:nvPr/>
        </p:nvSpPr>
        <p:spPr>
          <a:xfrm>
            <a:off x="4275273" y="5371187"/>
            <a:ext cx="934583"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October </a:t>
            </a:r>
          </a:p>
        </p:txBody>
      </p:sp>
    </p:spTree>
    <p:extLst>
      <p:ext uri="{BB962C8B-B14F-4D97-AF65-F5344CB8AC3E}">
        <p14:creationId xmlns:p14="http://schemas.microsoft.com/office/powerpoint/2010/main" val="429490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7F3ACC-EDC0-F918-0454-4096D8E7DAFE}"/>
              </a:ext>
            </a:extLst>
          </p:cNvPr>
          <p:cNvSpPr>
            <a:spLocks noGrp="1"/>
          </p:cNvSpPr>
          <p:nvPr>
            <p:ph type="body" sz="quarter" idx="15"/>
          </p:nvPr>
        </p:nvSpPr>
        <p:spPr>
          <a:xfrm>
            <a:off x="1031531" y="1347320"/>
            <a:ext cx="7951103" cy="563122"/>
          </a:xfrm>
        </p:spPr>
        <p:txBody>
          <a:bodyPr/>
          <a:lstStyle/>
          <a:p>
            <a:r>
              <a:rPr lang="en-GB" sz="3000" dirty="0"/>
              <a:t>Scope of the Second Comprehensive Review</a:t>
            </a:r>
            <a:endParaRPr lang="en-US" sz="3000" dirty="0"/>
          </a:p>
        </p:txBody>
      </p:sp>
      <p:graphicFrame>
        <p:nvGraphicFramePr>
          <p:cNvPr id="4" name="Table 6">
            <a:extLst>
              <a:ext uri="{FF2B5EF4-FFF2-40B4-BE49-F238E27FC236}">
                <a16:creationId xmlns:a16="http://schemas.microsoft.com/office/drawing/2014/main" id="{1F5A94E9-B6DA-4593-C936-549503A5E85E}"/>
              </a:ext>
            </a:extLst>
          </p:cNvPr>
          <p:cNvGraphicFramePr>
            <a:graphicFrameLocks noGrp="1"/>
          </p:cNvGraphicFramePr>
          <p:nvPr/>
        </p:nvGraphicFramePr>
        <p:xfrm>
          <a:off x="1163969" y="1949221"/>
          <a:ext cx="10794667" cy="1724260"/>
        </p:xfrm>
        <a:graphic>
          <a:graphicData uri="http://schemas.openxmlformats.org/drawingml/2006/table">
            <a:tbl>
              <a:tblPr firstRow="1" bandRow="1">
                <a:tableStyleId>{5940675A-B579-460E-94D1-54222C63F5DA}</a:tableStyleId>
              </a:tblPr>
              <a:tblGrid>
                <a:gridCol w="1460168">
                  <a:extLst>
                    <a:ext uri="{9D8B030D-6E8A-4147-A177-3AD203B41FA5}">
                      <a16:colId xmlns:a16="http://schemas.microsoft.com/office/drawing/2014/main" val="583070366"/>
                    </a:ext>
                  </a:extLst>
                </a:gridCol>
                <a:gridCol w="9334499">
                  <a:extLst>
                    <a:ext uri="{9D8B030D-6E8A-4147-A177-3AD203B41FA5}">
                      <a16:colId xmlns:a16="http://schemas.microsoft.com/office/drawing/2014/main" val="1839441850"/>
                    </a:ext>
                  </a:extLst>
                </a:gridCol>
              </a:tblGrid>
              <a:tr h="1143602">
                <a:tc rowSpan="2">
                  <a:txBody>
                    <a:bodyPr/>
                    <a:lstStyle/>
                    <a:p>
                      <a:pPr algn="ctr"/>
                      <a:r>
                        <a:rPr lang="en-GB" b="1" dirty="0">
                          <a:solidFill>
                            <a:schemeClr val="bg1"/>
                          </a:solidFill>
                          <a:latin typeface="Arial" panose="020B0604020202020204" pitchFamily="34" charset="0"/>
                          <a:cs typeface="Arial" panose="020B0604020202020204" pitchFamily="34" charset="0"/>
                        </a:rPr>
                        <a:t>Scope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457200" marR="0" lvl="1" indent="0" algn="l" defTabSz="914400" rtl="0" eaLnBrk="1" fontAlgn="base" latinLnBrk="0" hangingPunct="1">
                        <a:lnSpc>
                          <a:spcPct val="100000"/>
                        </a:lnSpc>
                        <a:spcBef>
                          <a:spcPts val="600"/>
                        </a:spcBef>
                        <a:spcAft>
                          <a:spcPts val="600"/>
                        </a:spcAft>
                        <a:buClr>
                          <a:srgbClr val="5F6062"/>
                        </a:buClr>
                        <a:buSzTx/>
                        <a:buFont typeface="Arial" panose="020B0604020202020204" pitchFamily="34" charset="0"/>
                        <a:buNone/>
                        <a:tabLst/>
                        <a:defRPr/>
                      </a:pPr>
                      <a:r>
                        <a:rPr kumimoji="0" lang="en-GB" sz="1800" b="0" i="0" u="none" strike="noStrike" kern="1200" cap="none" spc="0" normalizeH="0" baseline="0" noProof="0" dirty="0">
                          <a:ln>
                            <a:noFill/>
                          </a:ln>
                          <a:solidFill>
                            <a:srgbClr val="5F6062"/>
                          </a:solidFill>
                          <a:effectLst/>
                          <a:uLnTx/>
                          <a:uFillTx/>
                          <a:latin typeface="Arial" panose="020B0604020202020204" pitchFamily="34" charset="0"/>
                          <a:cs typeface="Arial" panose="020B0604020202020204" pitchFamily="34" charset="0"/>
                          <a:sym typeface="Arial" charset="0"/>
                        </a:rPr>
                        <a:t>Requirements in full IFRS Accounting Standards issued: </a:t>
                      </a:r>
                    </a:p>
                    <a:p>
                      <a:pPr marL="742950" marR="0" lvl="1" indent="-285750" algn="l" rtl="0" eaLnBrk="1" fontAlgn="base" latinLnBrk="0" hangingPunct="1">
                        <a:lnSpc>
                          <a:spcPct val="100000"/>
                        </a:lnSpc>
                        <a:spcBef>
                          <a:spcPts val="600"/>
                        </a:spcBef>
                        <a:spcAft>
                          <a:spcPts val="600"/>
                        </a:spcAft>
                        <a:buClr>
                          <a:srgbClr val="5F6062"/>
                        </a:buClr>
                        <a:buSzTx/>
                        <a:buFont typeface="Wingdings" panose="05000000000000000000" pitchFamily="2" charset="2"/>
                        <a:buChar char="§"/>
                      </a:pPr>
                      <a:r>
                        <a:rPr kumimoji="0" lang="en-GB" sz="1800" b="0" i="0" u="none" strike="noStrike" kern="1200" cap="none" spc="0" normalizeH="0" baseline="0" noProof="0" dirty="0">
                          <a:ln>
                            <a:noFill/>
                          </a:ln>
                          <a:solidFill>
                            <a:srgbClr val="5F6062"/>
                          </a:solidFill>
                          <a:effectLst/>
                          <a:uLnTx/>
                          <a:uFillTx/>
                          <a:latin typeface="Arial"/>
                          <a:cs typeface="Arial"/>
                          <a:sym typeface="Arial" charset="0"/>
                        </a:rPr>
                        <a:t>since the first review</a:t>
                      </a:r>
                      <a:r>
                        <a:rPr lang="en-GB" sz="1800" b="0" i="0" u="none" strike="noStrike" kern="1200" cap="none" spc="0" normalizeH="0" baseline="0" noProof="0" dirty="0">
                          <a:ln>
                            <a:noFill/>
                          </a:ln>
                          <a:solidFill>
                            <a:srgbClr val="5F6062"/>
                          </a:solidFill>
                          <a:effectLst/>
                          <a:uLnTx/>
                          <a:uFillTx/>
                          <a:latin typeface="Arial"/>
                          <a:cs typeface="Arial"/>
                        </a:rPr>
                        <a:t> that</a:t>
                      </a:r>
                      <a:r>
                        <a:rPr kumimoji="0" lang="en-GB" sz="1800" b="0" i="0" u="none" strike="noStrike" kern="1200" cap="none" spc="0" normalizeH="0" baseline="0" noProof="0" dirty="0">
                          <a:ln>
                            <a:noFill/>
                          </a:ln>
                          <a:solidFill>
                            <a:srgbClr val="5F6062"/>
                          </a:solidFill>
                          <a:effectLst/>
                          <a:uLnTx/>
                          <a:uFillTx/>
                          <a:latin typeface="Arial"/>
                          <a:cs typeface="Arial"/>
                          <a:sym typeface="Arial" charset="0"/>
                        </a:rPr>
                        <a:t> </a:t>
                      </a:r>
                      <a:r>
                        <a:rPr lang="en-GB" sz="1800" b="0" i="0" u="none" strike="noStrike" kern="1200" cap="none" spc="0" normalizeH="0" baseline="0" noProof="0" dirty="0">
                          <a:ln>
                            <a:noFill/>
                          </a:ln>
                          <a:solidFill>
                            <a:srgbClr val="5F6062"/>
                          </a:solidFill>
                          <a:effectLst/>
                          <a:uLnTx/>
                          <a:uFillTx/>
                          <a:latin typeface="Arial"/>
                          <a:cs typeface="Arial"/>
                        </a:rPr>
                        <a:t>had </a:t>
                      </a:r>
                      <a:r>
                        <a:rPr kumimoji="0" lang="en-GB" sz="1800" b="0" i="0" u="none" strike="noStrike" kern="1200" cap="none" spc="0" normalizeH="0" baseline="0" noProof="0" dirty="0">
                          <a:ln>
                            <a:noFill/>
                          </a:ln>
                          <a:solidFill>
                            <a:srgbClr val="5F6062"/>
                          </a:solidFill>
                          <a:effectLst/>
                          <a:uLnTx/>
                          <a:uFillTx/>
                          <a:latin typeface="Arial"/>
                          <a:cs typeface="Arial"/>
                          <a:sym typeface="Arial" charset="0"/>
                        </a:rPr>
                        <a:t>an effective date on or before 1 January 2019; and</a:t>
                      </a:r>
                    </a:p>
                    <a:p>
                      <a:pPr marL="742950" marR="0" lvl="1" indent="-285750" algn="l" defTabSz="914400" rtl="0" eaLnBrk="1" fontAlgn="base" latinLnBrk="0" hangingPunct="1">
                        <a:lnSpc>
                          <a:spcPct val="100000"/>
                        </a:lnSpc>
                        <a:spcBef>
                          <a:spcPts val="600"/>
                        </a:spcBef>
                        <a:spcAft>
                          <a:spcPts val="600"/>
                        </a:spcAft>
                        <a:buClr>
                          <a:srgbClr val="5F606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5F6062"/>
                          </a:solidFill>
                          <a:effectLst/>
                          <a:uLnTx/>
                          <a:uFillTx/>
                          <a:latin typeface="Arial" panose="020B0604020202020204" pitchFamily="34" charset="0"/>
                          <a:cs typeface="Arial" panose="020B0604020202020204" pitchFamily="34" charset="0"/>
                          <a:sym typeface="Arial" charset="0"/>
                        </a:rPr>
                        <a:t>before the first review that did not result in amendments to the Standard in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595682"/>
                  </a:ext>
                </a:extLst>
              </a:tr>
              <a:tr h="505060">
                <a:tc vMerge="1">
                  <a:txBody>
                    <a:bodyPr/>
                    <a:lstStyle/>
                    <a:p>
                      <a:endParaRPr lang="en-GB"/>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F6062"/>
                          </a:solidFill>
                          <a:effectLst/>
                          <a:uLnTx/>
                          <a:uFillTx/>
                          <a:latin typeface="Arial" panose="020B0604020202020204" pitchFamily="34" charset="0"/>
                          <a:cs typeface="Arial" panose="020B0604020202020204" pitchFamily="34" charset="0"/>
                          <a:sym typeface="Arial" charset="0"/>
                        </a:rPr>
                        <a:t>Other topics brought to the IASB’s attention relating to the Standard</a:t>
                      </a:r>
                      <a:endParaRPr lang="en-GB"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2685918"/>
                  </a:ext>
                </a:extLst>
              </a:tr>
            </a:tbl>
          </a:graphicData>
        </a:graphic>
      </p:graphicFrame>
      <p:sp>
        <p:nvSpPr>
          <p:cNvPr id="5" name="Oval 4">
            <a:extLst>
              <a:ext uri="{FF2B5EF4-FFF2-40B4-BE49-F238E27FC236}">
                <a16:creationId xmlns:a16="http://schemas.microsoft.com/office/drawing/2014/main" id="{F1156366-0BF2-933F-48D6-F2B9A6C835C8}"/>
              </a:ext>
            </a:extLst>
          </p:cNvPr>
          <p:cNvSpPr>
            <a:spLocks noChangeAspect="1"/>
          </p:cNvSpPr>
          <p:nvPr/>
        </p:nvSpPr>
        <p:spPr bwMode="auto">
          <a:xfrm>
            <a:off x="2740670" y="3273421"/>
            <a:ext cx="295098" cy="29509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B</a:t>
            </a:r>
          </a:p>
        </p:txBody>
      </p:sp>
      <p:sp>
        <p:nvSpPr>
          <p:cNvPr id="6" name="Oval 5">
            <a:extLst>
              <a:ext uri="{FF2B5EF4-FFF2-40B4-BE49-F238E27FC236}">
                <a16:creationId xmlns:a16="http://schemas.microsoft.com/office/drawing/2014/main" id="{17045622-71DD-E648-96DC-592201A1EE7C}"/>
              </a:ext>
            </a:extLst>
          </p:cNvPr>
          <p:cNvSpPr>
            <a:spLocks noChangeAspect="1"/>
          </p:cNvSpPr>
          <p:nvPr/>
        </p:nvSpPr>
        <p:spPr bwMode="auto">
          <a:xfrm>
            <a:off x="2720123" y="2059985"/>
            <a:ext cx="295098" cy="29509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A</a:t>
            </a:r>
          </a:p>
        </p:txBody>
      </p:sp>
      <p:graphicFrame>
        <p:nvGraphicFramePr>
          <p:cNvPr id="20" name="Table 19">
            <a:extLst>
              <a:ext uri="{FF2B5EF4-FFF2-40B4-BE49-F238E27FC236}">
                <a16:creationId xmlns:a16="http://schemas.microsoft.com/office/drawing/2014/main" id="{5E019E56-B7E7-73E4-4D3A-4909823F3061}"/>
              </a:ext>
            </a:extLst>
          </p:cNvPr>
          <p:cNvGraphicFramePr>
            <a:graphicFrameLocks noGrp="1"/>
          </p:cNvGraphicFramePr>
          <p:nvPr/>
        </p:nvGraphicFramePr>
        <p:xfrm>
          <a:off x="1163969" y="3810002"/>
          <a:ext cx="10794667" cy="2691196"/>
        </p:xfrm>
        <a:graphic>
          <a:graphicData uri="http://schemas.openxmlformats.org/drawingml/2006/table">
            <a:tbl>
              <a:tblPr firstRow="1" bandRow="1">
                <a:tableStyleId>{5C22544A-7EE6-4342-B048-85BDC9FD1C3A}</a:tableStyleId>
              </a:tblPr>
              <a:tblGrid>
                <a:gridCol w="1472868">
                  <a:extLst>
                    <a:ext uri="{9D8B030D-6E8A-4147-A177-3AD203B41FA5}">
                      <a16:colId xmlns:a16="http://schemas.microsoft.com/office/drawing/2014/main" val="1732041692"/>
                    </a:ext>
                  </a:extLst>
                </a:gridCol>
                <a:gridCol w="3563938">
                  <a:extLst>
                    <a:ext uri="{9D8B030D-6E8A-4147-A177-3AD203B41FA5}">
                      <a16:colId xmlns:a16="http://schemas.microsoft.com/office/drawing/2014/main" val="460142970"/>
                    </a:ext>
                  </a:extLst>
                </a:gridCol>
                <a:gridCol w="3743325">
                  <a:extLst>
                    <a:ext uri="{9D8B030D-6E8A-4147-A177-3AD203B41FA5}">
                      <a16:colId xmlns:a16="http://schemas.microsoft.com/office/drawing/2014/main" val="475537192"/>
                    </a:ext>
                  </a:extLst>
                </a:gridCol>
                <a:gridCol w="2014536">
                  <a:extLst>
                    <a:ext uri="{9D8B030D-6E8A-4147-A177-3AD203B41FA5}">
                      <a16:colId xmlns:a16="http://schemas.microsoft.com/office/drawing/2014/main" val="3985935648"/>
                    </a:ext>
                  </a:extLst>
                </a:gridCol>
              </a:tblGrid>
              <a:tr h="344005">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panose="020B0604020202020204" pitchFamily="34" charset="0"/>
                          <a:cs typeface="Arial" panose="020B0604020202020204" pitchFamily="34" charset="0"/>
                        </a:rPr>
                        <a:t>Alignment with IFRS Accounting Standard considered</a:t>
                      </a:r>
                    </a:p>
                    <a:p>
                      <a:endParaRPr lang="en-GB" b="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The </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Conceptual Framework</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IFRS 13 </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Fair value measurement</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Other amendments to IFRS Accounting Standards and IFRIC Interpretations</a:t>
                      </a:r>
                    </a:p>
                    <a:p>
                      <a:pPr algn="l"/>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435439"/>
                  </a:ext>
                </a:extLst>
              </a:tr>
              <a:tr h="602009">
                <a:tc vMerge="1">
                  <a:txBody>
                    <a:bodyPr/>
                    <a:lstStyle/>
                    <a:p>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Arial" panose="020B0604020202020204" pitchFamily="34" charset="0"/>
                          <a:cs typeface="Arial" panose="020B0604020202020204" pitchFamily="34" charset="0"/>
                        </a:rPr>
                        <a:t>IFRS 3 </a:t>
                      </a:r>
                      <a:r>
                        <a:rPr lang="en-GB" sz="1800" b="0" i="1" dirty="0">
                          <a:solidFill>
                            <a:schemeClr val="tx1"/>
                          </a:solidFill>
                          <a:latin typeface="Arial" panose="020B0604020202020204" pitchFamily="34" charset="0"/>
                          <a:cs typeface="Arial" panose="020B0604020202020204" pitchFamily="34" charset="0"/>
                        </a:rPr>
                        <a:t>Business Combinations</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IFRS 14 </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Regulatory Deferral Accounts</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05880888"/>
                  </a:ext>
                </a:extLst>
              </a:tr>
              <a:tr h="522638">
                <a:tc vMerge="1">
                  <a:txBody>
                    <a:bodyPr/>
                    <a:lstStyle/>
                    <a:p>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IFRS 9 </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Financial Instruments</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IFRS 15 </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Revenue from Contracts with Customers</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1105713"/>
                  </a:ext>
                </a:extLst>
              </a:tr>
              <a:tr h="602009">
                <a:tc vMerge="1">
                  <a:txBody>
                    <a:bodyPr/>
                    <a:lstStyle/>
                    <a:p>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IFRS </a:t>
                      </a:r>
                      <a:r>
                        <a:rPr lang="en-GB" sz="1800" b="0" dirty="0">
                          <a:solidFill>
                            <a:schemeClr val="tx1"/>
                          </a:solidFill>
                          <a:latin typeface="Arial" panose="020B0604020202020204" pitchFamily="34" charset="0"/>
                          <a:cs typeface="Arial" panose="020B0604020202020204" pitchFamily="34" charset="0"/>
                        </a:rPr>
                        <a:t>10</a:t>
                      </a: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Consolidated </a:t>
                      </a:r>
                      <a:b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b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Financial </a:t>
                      </a:r>
                      <a:r>
                        <a:rPr lang="en-GB" sz="1800" b="0" i="1" dirty="0">
                          <a:solidFill>
                            <a:schemeClr val="tx1"/>
                          </a:solidFill>
                          <a:latin typeface="Arial" panose="020B0604020202020204" pitchFamily="34" charset="0"/>
                          <a:cs typeface="Arial" panose="020B0604020202020204" pitchFamily="34" charset="0"/>
                        </a:rPr>
                        <a:t>S</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tatements</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33314502"/>
                  </a:ext>
                </a:extLst>
              </a:tr>
              <a:tr h="522638">
                <a:tc vMerge="1">
                  <a:txBody>
                    <a:bodyPr/>
                    <a:lstStyle/>
                    <a:p>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IFRS 11 </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Joint Arrangements</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IFRS 16 </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Leases</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6094082"/>
                  </a:ext>
                </a:extLst>
              </a:tr>
            </a:tbl>
          </a:graphicData>
        </a:graphic>
      </p:graphicFrame>
      <p:sp>
        <p:nvSpPr>
          <p:cNvPr id="12" name="Footer Placeholder 11">
            <a:extLst>
              <a:ext uri="{FF2B5EF4-FFF2-40B4-BE49-F238E27FC236}">
                <a16:creationId xmlns:a16="http://schemas.microsoft.com/office/drawing/2014/main" id="{510A950E-9F5F-0C9E-0DBD-A28F34D156C8}"/>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36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145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31FD5-22D5-B127-1150-D30618BCE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498BB-80CB-53F4-0455-EC90CA2911A4}"/>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en-GB" sz="2800" dirty="0">
                <a:latin typeface="Arial"/>
                <a:cs typeface="Arial"/>
              </a:rPr>
              <a:t>Changes in the third edition of IFRS for SMEs Accounting Standard</a:t>
            </a:r>
            <a:endParaRPr lang="en-GB" sz="2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329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en-GB" sz="3000" dirty="0"/>
              <a:t>Section 2 </a:t>
            </a:r>
            <a:r>
              <a:rPr lang="en-GB" sz="3000" i="1" dirty="0"/>
              <a:t>Concepts and Pervasive Principles</a:t>
            </a:r>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38</a:t>
            </a:fld>
            <a:endParaRPr lang="en-US"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9EA4A5A-8F5F-26F3-0FE5-850A7275AAE4}"/>
              </a:ext>
            </a:extLst>
          </p:cNvPr>
          <p:cNvSpPr/>
          <p:nvPr/>
        </p:nvSpPr>
        <p:spPr>
          <a:xfrm>
            <a:off x="4387064" y="2005504"/>
            <a:ext cx="6698751" cy="37159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300"/>
              </a:spcBef>
              <a:spcAft>
                <a:spcPts val="300"/>
              </a:spcAft>
              <a:buFont typeface="Arial" panose="020B0604020202020204" pitchFamily="34" charset="0"/>
              <a:buChar char="•"/>
            </a:pPr>
            <a:endParaRPr lang="en-GB" sz="1800" dirty="0">
              <a:solidFill>
                <a:schemeClr val="tx1"/>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F9511888-C07B-D60E-21B3-A281BB17A43D}"/>
              </a:ext>
            </a:extLst>
          </p:cNvPr>
          <p:cNvSpPr/>
          <p:nvPr/>
        </p:nvSpPr>
        <p:spPr bwMode="auto">
          <a:xfrm>
            <a:off x="1731638" y="2148206"/>
            <a:ext cx="9974929" cy="616341"/>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dirty="0">
                <a:solidFill>
                  <a:schemeClr val="tx1"/>
                </a:solidFill>
                <a:latin typeface="Arial" panose="020B0604020202020204" pitchFamily="34" charset="0"/>
                <a:cs typeface="Arial" panose="020B0604020202020204" pitchFamily="34" charset="0"/>
              </a:rPr>
              <a:t>Reflect improvements from the 2018 </a:t>
            </a:r>
            <a:r>
              <a:rPr lang="en-GB" sz="2000" i="1" dirty="0">
                <a:solidFill>
                  <a:schemeClr val="tx1"/>
                </a:solidFill>
                <a:latin typeface="Arial" panose="020B0604020202020204" pitchFamily="34" charset="0"/>
                <a:cs typeface="Arial" panose="020B0604020202020204" pitchFamily="34" charset="0"/>
              </a:rPr>
              <a:t>Conceptual Framework for Financial Reporting </a:t>
            </a:r>
          </a:p>
        </p:txBody>
      </p:sp>
      <p:graphicFrame>
        <p:nvGraphicFramePr>
          <p:cNvPr id="8" name="Table 8">
            <a:extLst>
              <a:ext uri="{FF2B5EF4-FFF2-40B4-BE49-F238E27FC236}">
                <a16:creationId xmlns:a16="http://schemas.microsoft.com/office/drawing/2014/main" id="{61106AF0-2CB3-801F-6CCE-E21815373086}"/>
              </a:ext>
            </a:extLst>
          </p:cNvPr>
          <p:cNvGraphicFramePr>
            <a:graphicFrameLocks noGrp="1"/>
          </p:cNvGraphicFramePr>
          <p:nvPr/>
        </p:nvGraphicFramePr>
        <p:xfrm>
          <a:off x="3516197" y="2988297"/>
          <a:ext cx="7569618" cy="2754748"/>
        </p:xfrm>
        <a:graphic>
          <a:graphicData uri="http://schemas.openxmlformats.org/drawingml/2006/table">
            <a:tbl>
              <a:tblPr firstRow="1" bandRow="1">
                <a:tableStyleId>{5C22544A-7EE6-4342-B048-85BDC9FD1C3A}</a:tableStyleId>
              </a:tblPr>
              <a:tblGrid>
                <a:gridCol w="7569618">
                  <a:extLst>
                    <a:ext uri="{9D8B030D-6E8A-4147-A177-3AD203B41FA5}">
                      <a16:colId xmlns:a16="http://schemas.microsoft.com/office/drawing/2014/main" val="220916023"/>
                    </a:ext>
                  </a:extLst>
                </a:gridCol>
              </a:tblGrid>
              <a:tr h="2754748">
                <a:tc>
                  <a:txBody>
                    <a:bodyPr/>
                    <a:lstStyle/>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introducing new concepts </a:t>
                      </a:r>
                      <a:r>
                        <a:rPr lang="en-NZ" sz="1800" b="0" dirty="0">
                          <a:solidFill>
                            <a:schemeClr val="accent2"/>
                          </a:solidFill>
                          <a:effectLst/>
                          <a:latin typeface="Arial" panose="020B0604020202020204" pitchFamily="34" charset="0"/>
                        </a:rPr>
                        <a:t>on measurement, presentation, disclosure and guidance on derecognition;  </a:t>
                      </a:r>
                    </a:p>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updating definitions </a:t>
                      </a:r>
                      <a:r>
                        <a:rPr lang="en-NZ" sz="1800" b="0" dirty="0">
                          <a:solidFill>
                            <a:schemeClr val="accent2"/>
                          </a:solidFill>
                          <a:effectLst/>
                          <a:latin typeface="Arial" panose="020B0604020202020204" pitchFamily="34" charset="0"/>
                        </a:rPr>
                        <a:t>and recognition criteria for assets and liabilities;</a:t>
                      </a:r>
                    </a:p>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clarifying the concepts </a:t>
                      </a:r>
                      <a:r>
                        <a:rPr lang="en-NZ" sz="1800" b="0" dirty="0">
                          <a:solidFill>
                            <a:schemeClr val="accent2"/>
                          </a:solidFill>
                          <a:effectLst/>
                          <a:latin typeface="Arial" panose="020B0604020202020204" pitchFamily="34" charset="0"/>
                        </a:rPr>
                        <a:t>of prudence, stewardship, measurement uncertainty and substance over form; and </a:t>
                      </a:r>
                    </a:p>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adding an overriding principle </a:t>
                      </a:r>
                      <a:r>
                        <a:rPr lang="en-NZ" sz="1800" b="0" dirty="0">
                          <a:solidFill>
                            <a:schemeClr val="accent2"/>
                          </a:solidFill>
                          <a:effectLst/>
                          <a:latin typeface="Arial" panose="020B0604020202020204" pitchFamily="34" charset="0"/>
                        </a:rPr>
                        <a:t>that the requirements in other sections of the Standard take precedence over Section 2.</a:t>
                      </a:r>
                      <a:endParaRPr lang="en-GB" sz="1800" b="0" dirty="0">
                        <a:solidFill>
                          <a:schemeClr val="accent2"/>
                        </a:solidFill>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grpSp>
        <p:nvGrpSpPr>
          <p:cNvPr id="4" name="Group 3">
            <a:extLst>
              <a:ext uri="{FF2B5EF4-FFF2-40B4-BE49-F238E27FC236}">
                <a16:creationId xmlns:a16="http://schemas.microsoft.com/office/drawing/2014/main" id="{45DDD246-785D-0CD7-D5C5-3789B06D1244}"/>
              </a:ext>
            </a:extLst>
          </p:cNvPr>
          <p:cNvGrpSpPr/>
          <p:nvPr/>
        </p:nvGrpSpPr>
        <p:grpSpPr>
          <a:xfrm>
            <a:off x="1019173" y="2080095"/>
            <a:ext cx="761271" cy="789516"/>
            <a:chOff x="689974" y="2359697"/>
            <a:chExt cx="555352" cy="618634"/>
          </a:xfrm>
        </p:grpSpPr>
        <p:sp>
          <p:nvSpPr>
            <p:cNvPr id="5" name="Oval 4">
              <a:extLst>
                <a:ext uri="{FF2B5EF4-FFF2-40B4-BE49-F238E27FC236}">
                  <a16:creationId xmlns:a16="http://schemas.microsoft.com/office/drawing/2014/main" id="{CE154744-D1A6-C841-40D6-C83DAA2DA4C8}"/>
                </a:ext>
              </a:extLst>
            </p:cNvPr>
            <p:cNvSpPr/>
            <p:nvPr/>
          </p:nvSpPr>
          <p:spPr bwMode="auto">
            <a:xfrm>
              <a:off x="689974" y="2359697"/>
              <a:ext cx="555352" cy="618634"/>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7" name="Graphic 6" descr="Postit Notes with solid fill">
              <a:extLst>
                <a:ext uri="{FF2B5EF4-FFF2-40B4-BE49-F238E27FC236}">
                  <a16:creationId xmlns:a16="http://schemas.microsoft.com/office/drawing/2014/main" id="{EE9926AC-4C4C-E13E-2434-9BC348EE72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18864" y="2396109"/>
              <a:ext cx="490858" cy="527229"/>
            </a:xfrm>
            <a:prstGeom prst="rect">
              <a:avLst/>
            </a:prstGeom>
          </p:spPr>
        </p:pic>
      </p:grpSp>
      <p:sp>
        <p:nvSpPr>
          <p:cNvPr id="9" name="Rectangle 8">
            <a:extLst>
              <a:ext uri="{FF2B5EF4-FFF2-40B4-BE49-F238E27FC236}">
                <a16:creationId xmlns:a16="http://schemas.microsoft.com/office/drawing/2014/main" id="{39736DDB-DC40-AF46-C4FB-3E6BAE441CC5}"/>
              </a:ext>
            </a:extLst>
          </p:cNvPr>
          <p:cNvSpPr/>
          <p:nvPr/>
        </p:nvSpPr>
        <p:spPr>
          <a:xfrm>
            <a:off x="1106186" y="2985571"/>
            <a:ext cx="2410010" cy="2758783"/>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NZ" sz="1800" dirty="0">
                <a:solidFill>
                  <a:schemeClr val="bg1"/>
                </a:solidFill>
                <a:effectLst/>
                <a:latin typeface="Arial" panose="020B0604020202020204" pitchFamily="34" charset="0"/>
              </a:rPr>
              <a:t>The outcome of applying the alignment approach is that the IASB will base Section 2 on the 2018 </a:t>
            </a:r>
            <a:r>
              <a:rPr lang="en-NZ" sz="1800" i="1" dirty="0">
                <a:solidFill>
                  <a:schemeClr val="bg1"/>
                </a:solidFill>
                <a:effectLst/>
                <a:latin typeface="Arial" panose="020B0604020202020204" pitchFamily="34" charset="0"/>
              </a:rPr>
              <a:t>Conceptual Framework for Financial Reporting </a:t>
            </a:r>
            <a:r>
              <a:rPr lang="en-NZ" sz="1800" i="0" dirty="0">
                <a:solidFill>
                  <a:schemeClr val="bg1"/>
                </a:solidFill>
                <a:effectLst/>
                <a:latin typeface="Arial" panose="020B0604020202020204" pitchFamily="34" charset="0"/>
              </a:rPr>
              <a:t>by:</a:t>
            </a:r>
            <a:endParaRPr lang="en-NZ" sz="1800" i="1" dirty="0">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DCEC2DDE-F8F9-EECA-3131-3AB663F88FDB}"/>
              </a:ext>
            </a:extLst>
          </p:cNvPr>
          <p:cNvSpPr/>
          <p:nvPr/>
        </p:nvSpPr>
        <p:spPr>
          <a:xfrm>
            <a:off x="3516196" y="5743045"/>
            <a:ext cx="7569618" cy="311084"/>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eaLnBrk="1" fontAlgn="auto" latinLnBrk="0" hangingPunct="1">
              <a:lnSpc>
                <a:spcPct val="100000"/>
              </a:lnSpc>
              <a:spcBef>
                <a:spcPts val="300"/>
              </a:spcBef>
              <a:spcAft>
                <a:spcPts val="300"/>
              </a:spcAft>
              <a:buClrTx/>
              <a:buSzTx/>
              <a:buFont typeface="Arial" panose="020B0604020202020204" pitchFamily="34" charset="0"/>
              <a:buNone/>
            </a:pPr>
            <a:r>
              <a:rPr lang="en-NZ" sz="1800" b="0" dirty="0">
                <a:solidFill>
                  <a:schemeClr val="bg2"/>
                </a:solidFill>
                <a:effectLst/>
                <a:latin typeface="Arial"/>
              </a:rPr>
              <a:t>The IASB will retain the concept of ‘undue cost or effort’. </a:t>
            </a:r>
          </a:p>
        </p:txBody>
      </p:sp>
    </p:spTree>
    <p:extLst>
      <p:ext uri="{BB962C8B-B14F-4D97-AF65-F5344CB8AC3E}">
        <p14:creationId xmlns:p14="http://schemas.microsoft.com/office/powerpoint/2010/main" val="1281004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018BBA3-40AD-BE3E-8B97-74312ECCDC5F}"/>
              </a:ext>
            </a:extLst>
          </p:cNvPr>
          <p:cNvSpPr/>
          <p:nvPr/>
        </p:nvSpPr>
        <p:spPr bwMode="auto">
          <a:xfrm>
            <a:off x="1033502" y="2009443"/>
            <a:ext cx="787524" cy="758528"/>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en-GB" sz="3000" dirty="0"/>
              <a:t>Section 9 </a:t>
            </a:r>
            <a:r>
              <a:rPr lang="en-GB" sz="3000" i="1" dirty="0"/>
              <a:t>Consolidated and Separate Financial Statements</a:t>
            </a:r>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39</a:t>
            </a:fld>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DF089F1-DC57-A5F5-58FF-F8557579D219}"/>
              </a:ext>
            </a:extLst>
          </p:cNvPr>
          <p:cNvSpPr/>
          <p:nvPr/>
        </p:nvSpPr>
        <p:spPr bwMode="auto">
          <a:xfrm>
            <a:off x="1851783" y="2062556"/>
            <a:ext cx="9809790" cy="68763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GB" sz="2000" dirty="0">
                <a:solidFill>
                  <a:schemeClr val="tx1"/>
                </a:solidFill>
                <a:latin typeface="Arial" panose="020B0604020202020204" pitchFamily="34" charset="0"/>
                <a:cs typeface="Arial" panose="020B0604020202020204" pitchFamily="34" charset="0"/>
              </a:rPr>
              <a:t>Reflecting some of the improvements from IFRS 10 </a:t>
            </a:r>
            <a:r>
              <a:rPr lang="en-GB" sz="2000" i="1" dirty="0">
                <a:solidFill>
                  <a:schemeClr val="tx1"/>
                </a:solidFill>
                <a:latin typeface="Arial" panose="020B0604020202020204" pitchFamily="34" charset="0"/>
                <a:cs typeface="Arial" panose="020B0604020202020204" pitchFamily="34" charset="0"/>
              </a:rPr>
              <a:t>Consolidated Financial Statements</a:t>
            </a:r>
          </a:p>
        </p:txBody>
      </p:sp>
      <p:pic>
        <p:nvPicPr>
          <p:cNvPr id="9" name="Graphic 8" descr="Management with solid fill">
            <a:extLst>
              <a:ext uri="{FF2B5EF4-FFF2-40B4-BE49-F238E27FC236}">
                <a16:creationId xmlns:a16="http://schemas.microsoft.com/office/drawing/2014/main" id="{83D7AD60-C944-C250-CE45-B2879EE74B8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64259" y="2019222"/>
            <a:ext cx="709153" cy="709153"/>
          </a:xfrm>
          <a:prstGeom prst="rect">
            <a:avLst/>
          </a:prstGeom>
        </p:spPr>
      </p:pic>
      <p:graphicFrame>
        <p:nvGraphicFramePr>
          <p:cNvPr id="4" name="Table 8">
            <a:extLst>
              <a:ext uri="{FF2B5EF4-FFF2-40B4-BE49-F238E27FC236}">
                <a16:creationId xmlns:a16="http://schemas.microsoft.com/office/drawing/2014/main" id="{3DE22F53-BB12-AF45-9F7D-42BB42BDA993}"/>
              </a:ext>
            </a:extLst>
          </p:cNvPr>
          <p:cNvGraphicFramePr>
            <a:graphicFrameLocks noGrp="1"/>
          </p:cNvGraphicFramePr>
          <p:nvPr/>
        </p:nvGraphicFramePr>
        <p:xfrm>
          <a:off x="2798791" y="3168842"/>
          <a:ext cx="8030172" cy="3032760"/>
        </p:xfrm>
        <a:graphic>
          <a:graphicData uri="http://schemas.openxmlformats.org/drawingml/2006/table">
            <a:tbl>
              <a:tblPr firstRow="1" bandRow="1">
                <a:tableStyleId>{5C22544A-7EE6-4342-B048-85BDC9FD1C3A}</a:tableStyleId>
              </a:tblPr>
              <a:tblGrid>
                <a:gridCol w="8030172">
                  <a:extLst>
                    <a:ext uri="{9D8B030D-6E8A-4147-A177-3AD203B41FA5}">
                      <a16:colId xmlns:a16="http://schemas.microsoft.com/office/drawing/2014/main" val="220916023"/>
                    </a:ext>
                  </a:extLst>
                </a:gridCol>
              </a:tblGrid>
              <a:tr h="925355">
                <a:tc>
                  <a:txBody>
                    <a:bodyPr/>
                    <a:lstStyle/>
                    <a:p>
                      <a:pPr marL="0" indent="0">
                        <a:spcBef>
                          <a:spcPts val="300"/>
                        </a:spcBef>
                        <a:spcAft>
                          <a:spcPts val="300"/>
                        </a:spcAft>
                        <a:buFont typeface="Arial" panose="020B0604020202020204" pitchFamily="34" charset="0"/>
                        <a:buNone/>
                      </a:pPr>
                      <a:endParaRPr lang="en-NZ" sz="1800" b="1" dirty="0">
                        <a:solidFill>
                          <a:schemeClr val="tx1"/>
                        </a:solidFill>
                        <a:effectLst/>
                        <a:latin typeface="Arial" panose="020B0604020202020204" pitchFamily="34" charset="0"/>
                      </a:endParaRPr>
                    </a:p>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update the definition </a:t>
                      </a:r>
                      <a:r>
                        <a:rPr lang="en-NZ" sz="1800" b="0" dirty="0">
                          <a:solidFill>
                            <a:schemeClr val="accent2"/>
                          </a:solidFill>
                          <a:effectLst/>
                          <a:latin typeface="Arial" panose="020B0604020202020204" pitchFamily="34" charset="0"/>
                        </a:rPr>
                        <a:t>of control in Section 9 with that in IFRS 10—control becomes the single basis for consolidation; and</a:t>
                      </a:r>
                    </a:p>
                    <a:p>
                      <a:pPr marL="342900" indent="-342900">
                        <a:spcBef>
                          <a:spcPts val="300"/>
                        </a:spcBef>
                        <a:spcAft>
                          <a:spcPts val="300"/>
                        </a:spcAft>
                        <a:buFont typeface="Arial" panose="020B0604020202020204" pitchFamily="34" charset="0"/>
                        <a:buChar char="•"/>
                      </a:pPr>
                      <a:endParaRPr lang="en-NZ" sz="1800" b="0" dirty="0">
                        <a:solidFill>
                          <a:schemeClr val="accent2"/>
                        </a:solidFill>
                        <a:effectLst/>
                        <a:latin typeface="Arial" panose="020B0604020202020204" pitchFamily="34" charset="0"/>
                      </a:endParaRPr>
                    </a:p>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introduce requirements</a:t>
                      </a:r>
                      <a:r>
                        <a:rPr lang="en-NZ" sz="1800" b="0" dirty="0">
                          <a:solidFill>
                            <a:schemeClr val="accent2"/>
                          </a:solidFill>
                          <a:effectLst/>
                          <a:latin typeface="Arial" panose="020B0604020202020204" pitchFamily="34" charset="0"/>
                        </a:rPr>
                        <a:t> when a parent loses control of a subsidiary.</a:t>
                      </a:r>
                    </a:p>
                    <a:p>
                      <a:pPr marL="0" indent="0">
                        <a:spcBef>
                          <a:spcPts val="300"/>
                        </a:spcBef>
                        <a:spcAft>
                          <a:spcPts val="300"/>
                        </a:spcAft>
                        <a:buFont typeface="Arial" panose="020B0604020202020204" pitchFamily="34" charset="0"/>
                        <a:buNone/>
                      </a:pPr>
                      <a:endParaRPr lang="en-NZ" sz="1800" b="0" dirty="0">
                        <a:solidFill>
                          <a:schemeClr val="tx1"/>
                        </a:solidFill>
                        <a:effectLst/>
                        <a:latin typeface="Arial" panose="020B0604020202020204" pitchFamily="34" charset="0"/>
                      </a:endParaRPr>
                    </a:p>
                    <a:p>
                      <a:pPr marL="0" indent="0">
                        <a:spcBef>
                          <a:spcPts val="300"/>
                        </a:spcBef>
                        <a:spcAft>
                          <a:spcPts val="300"/>
                        </a:spcAft>
                        <a:buFont typeface="Arial" panose="020B0604020202020204" pitchFamily="34" charset="0"/>
                        <a:buNone/>
                      </a:pPr>
                      <a:endParaRPr lang="en-NZ" sz="1800" b="0" dirty="0">
                        <a:solidFill>
                          <a:schemeClr val="tx1"/>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r h="370840">
                <a:tc>
                  <a:txBody>
                    <a:bodyPr/>
                    <a:lstStyle/>
                    <a:p>
                      <a:pPr marL="0" marR="0" lvl="0" indent="0" algn="l" rtl="0" eaLnBrk="1" fontAlgn="auto" latinLnBrk="0" hangingPunct="1">
                        <a:lnSpc>
                          <a:spcPct val="100000"/>
                        </a:lnSpc>
                        <a:spcBef>
                          <a:spcPts val="300"/>
                        </a:spcBef>
                        <a:spcAft>
                          <a:spcPts val="300"/>
                        </a:spcAft>
                        <a:buClrTx/>
                        <a:buSzTx/>
                        <a:buFont typeface="Arial" panose="020B0604020202020204" pitchFamily="34" charset="0"/>
                        <a:buNone/>
                      </a:pPr>
                      <a:r>
                        <a:rPr lang="en-NZ" sz="1800" b="0" dirty="0">
                          <a:solidFill>
                            <a:schemeClr val="bg1"/>
                          </a:solidFill>
                          <a:effectLst/>
                          <a:latin typeface="Arial"/>
                        </a:rPr>
                        <a:t>The IASB will retain the rebuttable presumption that control exists when an investor owns a majority of the voting rights of an investee. </a:t>
                      </a:r>
                    </a:p>
                  </a:txBody>
                  <a:tcPr anchor="ctr">
                    <a:lnT w="12700" cap="flat" cmpd="sng" algn="ctr">
                      <a:solidFill>
                        <a:schemeClr val="tx1"/>
                      </a:solidFill>
                      <a:prstDash val="solid"/>
                      <a:round/>
                      <a:headEnd type="none" w="med" len="med"/>
                      <a:tailEnd type="none" w="med" len="med"/>
                    </a:lnT>
                    <a:solidFill>
                      <a:srgbClr val="5F6062"/>
                    </a:solidFill>
                  </a:tcPr>
                </a:tc>
                <a:extLst>
                  <a:ext uri="{0D108BD9-81ED-4DB2-BD59-A6C34878D82A}">
                    <a16:rowId xmlns:a16="http://schemas.microsoft.com/office/drawing/2014/main" val="2796957180"/>
                  </a:ext>
                </a:extLst>
              </a:tr>
            </a:tbl>
          </a:graphicData>
        </a:graphic>
      </p:graphicFrame>
      <p:sp>
        <p:nvSpPr>
          <p:cNvPr id="3" name="Rectangle 2">
            <a:extLst>
              <a:ext uri="{FF2B5EF4-FFF2-40B4-BE49-F238E27FC236}">
                <a16:creationId xmlns:a16="http://schemas.microsoft.com/office/drawing/2014/main" id="{2AAA1C10-FB20-AB75-7BCD-B75F0BB28024}"/>
              </a:ext>
            </a:extLst>
          </p:cNvPr>
          <p:cNvSpPr/>
          <p:nvPr/>
        </p:nvSpPr>
        <p:spPr>
          <a:xfrm>
            <a:off x="1064259" y="3168842"/>
            <a:ext cx="1734532" cy="24118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NZ" sz="1800" dirty="0">
                <a:solidFill>
                  <a:schemeClr val="bg1"/>
                </a:solidFill>
                <a:effectLst/>
                <a:latin typeface="Arial" panose="020B0604020202020204" pitchFamily="34" charset="0"/>
              </a:rPr>
              <a:t>The outcome of applying the alignment approach to IFRS 10 is that the IASB will: </a:t>
            </a:r>
          </a:p>
        </p:txBody>
      </p:sp>
    </p:spTree>
    <p:extLst>
      <p:ext uri="{BB962C8B-B14F-4D97-AF65-F5344CB8AC3E}">
        <p14:creationId xmlns:p14="http://schemas.microsoft.com/office/powerpoint/2010/main" val="195538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C2443B-3FAA-F27F-1A8D-3C4834862A99}"/>
              </a:ext>
            </a:extLst>
          </p:cNvPr>
          <p:cNvSpPr>
            <a:spLocks noGrp="1"/>
          </p:cNvSpPr>
          <p:nvPr>
            <p:ph type="body" sz="quarter" idx="10"/>
          </p:nvPr>
        </p:nvSpPr>
        <p:spPr/>
        <p:txBody>
          <a:bodyPr lIns="0" tIns="0" rIns="0" bIns="0" anchor="t"/>
          <a:lstStyle/>
          <a:p>
            <a:r>
              <a:rPr lang="en-GB" sz="2800" dirty="0">
                <a:latin typeface="Arial"/>
                <a:cs typeface="Arial"/>
              </a:rPr>
              <a:t>Projects completed in 2024</a:t>
            </a:r>
            <a:endParaRPr lang="en-GB" sz="2800" dirty="0"/>
          </a:p>
        </p:txBody>
      </p:sp>
      <p:sp>
        <p:nvSpPr>
          <p:cNvPr id="5" name="Footer Placeholder 4">
            <a:extLst>
              <a:ext uri="{FF2B5EF4-FFF2-40B4-BE49-F238E27FC236}">
                <a16:creationId xmlns:a16="http://schemas.microsoft.com/office/drawing/2014/main" id="{68BE198B-463B-82A0-4DF3-5245B57883D0}"/>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4</a:t>
            </a:fld>
            <a:endParaRPr lang="en-US">
              <a:cs typeface="Arial" panose="020B0604020202020204" pitchFamily="34" charset="0"/>
            </a:endParaRPr>
          </a:p>
        </p:txBody>
      </p:sp>
      <p:grpSp>
        <p:nvGrpSpPr>
          <p:cNvPr id="11" name="Group 10">
            <a:extLst>
              <a:ext uri="{FF2B5EF4-FFF2-40B4-BE49-F238E27FC236}">
                <a16:creationId xmlns:a16="http://schemas.microsoft.com/office/drawing/2014/main" id="{59609F6C-F376-D161-C9BB-F2B95300A6D6}"/>
              </a:ext>
            </a:extLst>
          </p:cNvPr>
          <p:cNvGrpSpPr/>
          <p:nvPr/>
        </p:nvGrpSpPr>
        <p:grpSpPr>
          <a:xfrm>
            <a:off x="907044" y="2134454"/>
            <a:ext cx="5622710" cy="3881157"/>
            <a:chOff x="620836" y="5904955"/>
            <a:chExt cx="6413941" cy="2395270"/>
          </a:xfrm>
        </p:grpSpPr>
        <p:sp>
          <p:nvSpPr>
            <p:cNvPr id="12" name="Freeform: Shape 11">
              <a:extLst>
                <a:ext uri="{FF2B5EF4-FFF2-40B4-BE49-F238E27FC236}">
                  <a16:creationId xmlns:a16="http://schemas.microsoft.com/office/drawing/2014/main" id="{1BA77E5B-C4CE-383B-61A8-DFB8529D9786}"/>
                </a:ext>
              </a:extLst>
            </p:cNvPr>
            <p:cNvSpPr/>
            <p:nvPr/>
          </p:nvSpPr>
          <p:spPr>
            <a:xfrm>
              <a:off x="620836" y="5904955"/>
              <a:ext cx="6413941" cy="2395270"/>
            </a:xfrm>
            <a:custGeom>
              <a:avLst/>
              <a:gdLst>
                <a:gd name="connsiteX0" fmla="*/ 0 w 3479379"/>
                <a:gd name="connsiteY0" fmla="*/ 0 h 2087627"/>
                <a:gd name="connsiteX1" fmla="*/ 3479379 w 3479379"/>
                <a:gd name="connsiteY1" fmla="*/ 0 h 2087627"/>
                <a:gd name="connsiteX2" fmla="*/ 3479379 w 3479379"/>
                <a:gd name="connsiteY2" fmla="*/ 2087627 h 2087627"/>
                <a:gd name="connsiteX3" fmla="*/ 0 w 3479379"/>
                <a:gd name="connsiteY3" fmla="*/ 2087627 h 2087627"/>
                <a:gd name="connsiteX4" fmla="*/ 0 w 3479379"/>
                <a:gd name="connsiteY4" fmla="*/ 0 h 208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379" h="2087627">
                  <a:moveTo>
                    <a:pt x="0" y="0"/>
                  </a:moveTo>
                  <a:lnTo>
                    <a:pt x="3479379" y="0"/>
                  </a:lnTo>
                  <a:lnTo>
                    <a:pt x="3479379" y="2087627"/>
                  </a:lnTo>
                  <a:lnTo>
                    <a:pt x="0" y="2087627"/>
                  </a:lnTo>
                  <a:lnTo>
                    <a:pt x="0" y="0"/>
                  </a:lnTo>
                  <a:close/>
                </a:path>
              </a:pathLst>
            </a:cu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2400" b="1">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p:txBody>
        </p:sp>
        <p:sp>
          <p:nvSpPr>
            <p:cNvPr id="13" name="Rectangle 12">
              <a:extLst>
                <a:ext uri="{FF2B5EF4-FFF2-40B4-BE49-F238E27FC236}">
                  <a16:creationId xmlns:a16="http://schemas.microsoft.com/office/drawing/2014/main" id="{6CC0CBBE-CC9C-DF09-947E-1F660FA0B724}"/>
                </a:ext>
              </a:extLst>
            </p:cNvPr>
            <p:cNvSpPr/>
            <p:nvPr/>
          </p:nvSpPr>
          <p:spPr>
            <a:xfrm>
              <a:off x="815440" y="6257508"/>
              <a:ext cx="6116176" cy="464232"/>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a:p>
              <a:pPr marL="377825" indent="-285750">
                <a:buFont typeface="Arial" panose="020B0604020202020204" pitchFamily="34" charset="0"/>
                <a:buChar char="•"/>
                <a:defRPr/>
              </a:pPr>
              <a:endParaRPr lang="en-GB" sz="1700" dirty="0">
                <a:latin typeface="Arial"/>
                <a:cs typeface="Arial"/>
              </a:endParaRPr>
            </a:p>
            <a:p>
              <a:pPr marL="377825" indent="-285750">
                <a:buFont typeface="Arial" panose="020B0604020202020204" pitchFamily="34" charset="0"/>
                <a:buChar char="•"/>
                <a:defRPr/>
              </a:pPr>
              <a:endParaRPr lang="en-GB" sz="1700" dirty="0">
                <a:solidFill>
                  <a:schemeClr val="accent2"/>
                </a:solidFill>
                <a:latin typeface="Arial"/>
                <a:cs typeface="Arial"/>
              </a:endParaRPr>
            </a:p>
            <a:p>
              <a:pPr defTabSz="1600200">
                <a:spcAft>
                  <a:spcPts val="600"/>
                </a:spcAft>
                <a:defRPr/>
              </a:pPr>
              <a:r>
                <a:rPr lang="en-GB" sz="1600" dirty="0">
                  <a:solidFill>
                    <a:schemeClr val="accent2"/>
                  </a:solidFill>
                  <a:latin typeface="Arial"/>
                  <a:cs typeface="Arial"/>
                </a:rPr>
                <a:t>1. PIR of IFRS 15 </a:t>
              </a:r>
              <a:r>
                <a:rPr lang="en-GB" sz="1600" i="1" dirty="0">
                  <a:solidFill>
                    <a:schemeClr val="accent2"/>
                  </a:solidFill>
                  <a:latin typeface="Arial"/>
                  <a:cs typeface="Arial"/>
                </a:rPr>
                <a:t>Revenue for Contracts with Customers</a:t>
              </a:r>
            </a:p>
            <a:p>
              <a:pPr defTabSz="1600200">
                <a:spcAft>
                  <a:spcPts val="600"/>
                </a:spcAft>
                <a:defRPr/>
              </a:pPr>
              <a:r>
                <a:rPr lang="en-GB" sz="1600" dirty="0">
                  <a:solidFill>
                    <a:schemeClr val="accent2"/>
                  </a:solidFill>
                  <a:latin typeface="Arial"/>
                  <a:cs typeface="Arial"/>
                </a:rPr>
                <a:t>2. PIR of IFRS 9—Impairment</a:t>
              </a:r>
            </a:p>
            <a:p>
              <a:pPr marL="377825" indent="-285750">
                <a:spcBef>
                  <a:spcPts val="600"/>
                </a:spcBef>
                <a:spcAft>
                  <a:spcPts val="2400"/>
                </a:spcAft>
                <a:buFont typeface="Arial" panose="020B0604020202020204" pitchFamily="34" charset="0"/>
                <a:buChar char="•"/>
                <a:defRPr/>
              </a:pPr>
              <a:endParaRPr lang="en-GB" sz="1700" i="1" dirty="0">
                <a:latin typeface="Arial"/>
                <a:cs typeface="Arial"/>
              </a:endParaRPr>
            </a:p>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p:txBody>
        </p:sp>
        <p:sp>
          <p:nvSpPr>
            <p:cNvPr id="14" name="TextBox 13">
              <a:extLst>
                <a:ext uri="{FF2B5EF4-FFF2-40B4-BE49-F238E27FC236}">
                  <a16:creationId xmlns:a16="http://schemas.microsoft.com/office/drawing/2014/main" id="{4678DEB8-2B48-4C68-5FB3-F4D50B70A18C}"/>
                </a:ext>
              </a:extLst>
            </p:cNvPr>
            <p:cNvSpPr txBox="1"/>
            <p:nvPr/>
          </p:nvSpPr>
          <p:spPr>
            <a:xfrm>
              <a:off x="716629" y="5959644"/>
              <a:ext cx="5120138" cy="227935"/>
            </a:xfrm>
            <a:prstGeom prst="rect">
              <a:avLst/>
            </a:prstGeom>
            <a:noFill/>
          </p:spPr>
          <p:txBody>
            <a:bodyPr wrap="square" lIns="91440" tIns="45720" rIns="91440" bIns="45720" rtlCol="0" anchor="t">
              <a:spAutoFit/>
            </a:bodyPr>
            <a:lstStyle/>
            <a:p>
              <a:r>
                <a:rPr lang="en-GB" b="1" dirty="0">
                  <a:solidFill>
                    <a:srgbClr val="072071"/>
                  </a:solidFill>
                  <a:latin typeface="Arial"/>
                  <a:cs typeface="Arial"/>
                </a:rPr>
                <a:t>Post-implementation reviews (PIRs)</a:t>
              </a:r>
              <a:endParaRPr lang="en-GB" dirty="0">
                <a:solidFill>
                  <a:srgbClr val="072071"/>
                </a:solidFill>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2E71CE7A-F6D5-EF4B-F289-93BA6C1DF3E6}"/>
              </a:ext>
            </a:extLst>
          </p:cNvPr>
          <p:cNvSpPr/>
          <p:nvPr/>
        </p:nvSpPr>
        <p:spPr>
          <a:xfrm>
            <a:off x="1066538" y="4033770"/>
            <a:ext cx="5372781" cy="913268"/>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92075">
              <a:spcBef>
                <a:spcPts val="600"/>
              </a:spcBef>
              <a:spcAft>
                <a:spcPts val="2400"/>
              </a:spcAft>
              <a:defRPr/>
            </a:pPr>
            <a:endParaRPr lang="en-GB" sz="1700" dirty="0">
              <a:latin typeface="Arial"/>
              <a:cs typeface="Arial"/>
            </a:endParaRPr>
          </a:p>
          <a:p>
            <a:pPr marL="377825" indent="-285750">
              <a:buFont typeface="Arial" panose="020B0604020202020204" pitchFamily="34" charset="0"/>
              <a:buChar char="•"/>
              <a:defRPr/>
            </a:pPr>
            <a:endParaRPr lang="en-GB" sz="1700" dirty="0">
              <a:latin typeface="Arial"/>
              <a:cs typeface="Arial"/>
            </a:endParaRPr>
          </a:p>
          <a:p>
            <a:pPr marL="377825" indent="-285750">
              <a:buFont typeface="Arial" panose="020B0604020202020204" pitchFamily="34" charset="0"/>
              <a:buChar char="•"/>
              <a:defRPr/>
            </a:pPr>
            <a:endParaRPr lang="en-GB" sz="1700" dirty="0">
              <a:solidFill>
                <a:schemeClr val="accent2"/>
              </a:solidFill>
              <a:latin typeface="Arial"/>
              <a:cs typeface="Arial"/>
            </a:endParaRPr>
          </a:p>
          <a:p>
            <a:pPr defTabSz="1600200">
              <a:spcAft>
                <a:spcPts val="600"/>
              </a:spcAft>
              <a:defRPr/>
            </a:pPr>
            <a:r>
              <a:rPr lang="en-GB" sz="1600" dirty="0">
                <a:solidFill>
                  <a:schemeClr val="accent2"/>
                </a:solidFill>
                <a:latin typeface="Arial"/>
                <a:cs typeface="Arial"/>
              </a:rPr>
              <a:t>3. Primary Financial Statements [IFRS 18]</a:t>
            </a:r>
          </a:p>
          <a:p>
            <a:pPr defTabSz="1600200">
              <a:spcAft>
                <a:spcPts val="600"/>
              </a:spcAft>
              <a:defRPr/>
            </a:pPr>
            <a:r>
              <a:rPr lang="en-GB" sz="1600" dirty="0">
                <a:solidFill>
                  <a:schemeClr val="accent2"/>
                </a:solidFill>
                <a:latin typeface="Arial"/>
                <a:cs typeface="Arial"/>
              </a:rPr>
              <a:t>4. Subsidiaries without Public Accountability: Disclosures [IFRS 19]</a:t>
            </a:r>
          </a:p>
          <a:p>
            <a:pPr marL="377825" indent="-285750">
              <a:spcBef>
                <a:spcPts val="600"/>
              </a:spcBef>
              <a:spcAft>
                <a:spcPts val="2400"/>
              </a:spcAft>
              <a:buFont typeface="Arial" panose="020B0604020202020204" pitchFamily="34" charset="0"/>
              <a:buChar char="•"/>
              <a:defRPr/>
            </a:pPr>
            <a:endParaRPr lang="en-GB" sz="1700" i="1" dirty="0">
              <a:latin typeface="Arial"/>
              <a:cs typeface="Arial"/>
            </a:endParaRPr>
          </a:p>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p:txBody>
      </p:sp>
      <p:sp>
        <p:nvSpPr>
          <p:cNvPr id="6" name="TextBox 5">
            <a:extLst>
              <a:ext uri="{FF2B5EF4-FFF2-40B4-BE49-F238E27FC236}">
                <a16:creationId xmlns:a16="http://schemas.microsoft.com/office/drawing/2014/main" id="{8582D78B-CBC6-C4F2-A7DE-586679CA284C}"/>
              </a:ext>
            </a:extLst>
          </p:cNvPr>
          <p:cNvSpPr txBox="1"/>
          <p:nvPr/>
        </p:nvSpPr>
        <p:spPr>
          <a:xfrm>
            <a:off x="976202" y="3551128"/>
            <a:ext cx="4681026" cy="369332"/>
          </a:xfrm>
          <a:prstGeom prst="rect">
            <a:avLst/>
          </a:prstGeom>
          <a:noFill/>
        </p:spPr>
        <p:txBody>
          <a:bodyPr wrap="square" lIns="91440" tIns="45720" rIns="91440" bIns="45720" rtlCol="0" anchor="t">
            <a:spAutoFit/>
          </a:bodyPr>
          <a:lstStyle/>
          <a:p>
            <a:r>
              <a:rPr lang="en-GB" b="1" dirty="0">
                <a:solidFill>
                  <a:srgbClr val="072071"/>
                </a:solidFill>
                <a:latin typeface="Arial"/>
                <a:cs typeface="Arial"/>
              </a:rPr>
              <a:t>Standard-setting projects</a:t>
            </a:r>
            <a:endParaRPr lang="en-GB" dirty="0">
              <a:solidFill>
                <a:srgbClr val="07207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00ABF4D-C4CC-65AD-6757-682D177DE0EF}"/>
              </a:ext>
            </a:extLst>
          </p:cNvPr>
          <p:cNvSpPr/>
          <p:nvPr/>
        </p:nvSpPr>
        <p:spPr>
          <a:xfrm>
            <a:off x="1078264" y="5502494"/>
            <a:ext cx="5361055" cy="400111"/>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92075">
              <a:defRPr/>
            </a:pPr>
            <a:endParaRPr lang="en-GB" sz="1700" dirty="0">
              <a:latin typeface="Arial"/>
              <a:cs typeface="Arial"/>
            </a:endParaRPr>
          </a:p>
          <a:p>
            <a:pPr defTabSz="1600200">
              <a:lnSpc>
                <a:spcPct val="150000"/>
              </a:lnSpc>
              <a:defRPr/>
            </a:pPr>
            <a:r>
              <a:rPr lang="en-GB" sz="1600" dirty="0">
                <a:solidFill>
                  <a:schemeClr val="accent2"/>
                </a:solidFill>
                <a:latin typeface="Arial"/>
                <a:cs typeface="Arial"/>
              </a:rPr>
              <a:t>5. Business Combinations under Common Control</a:t>
            </a:r>
            <a:endParaRPr lang="en-GB" sz="1700" i="1" dirty="0">
              <a:latin typeface="Arial"/>
              <a:cs typeface="Arial"/>
            </a:endParaRPr>
          </a:p>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p:txBody>
      </p:sp>
      <p:sp>
        <p:nvSpPr>
          <p:cNvPr id="8" name="TextBox 7">
            <a:extLst>
              <a:ext uri="{FF2B5EF4-FFF2-40B4-BE49-F238E27FC236}">
                <a16:creationId xmlns:a16="http://schemas.microsoft.com/office/drawing/2014/main" id="{6907A947-4CEF-0683-C5F9-42694D80E0FC}"/>
              </a:ext>
            </a:extLst>
          </p:cNvPr>
          <p:cNvSpPr txBox="1"/>
          <p:nvPr/>
        </p:nvSpPr>
        <p:spPr>
          <a:xfrm>
            <a:off x="987928" y="5060044"/>
            <a:ext cx="4681026" cy="369332"/>
          </a:xfrm>
          <a:prstGeom prst="rect">
            <a:avLst/>
          </a:prstGeom>
          <a:noFill/>
        </p:spPr>
        <p:txBody>
          <a:bodyPr wrap="square" lIns="91440" tIns="45720" rIns="91440" bIns="45720" rtlCol="0" anchor="t">
            <a:spAutoFit/>
          </a:bodyPr>
          <a:lstStyle/>
          <a:p>
            <a:r>
              <a:rPr lang="en-GB" b="1" dirty="0">
                <a:solidFill>
                  <a:srgbClr val="072071"/>
                </a:solidFill>
                <a:latin typeface="Arial"/>
                <a:cs typeface="Arial"/>
              </a:rPr>
              <a:t>Research project</a:t>
            </a:r>
            <a:endParaRPr lang="en-GB" dirty="0">
              <a:solidFill>
                <a:srgbClr val="07207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CBCC78C1-E80D-B52C-0489-32D5BB3724CF}"/>
              </a:ext>
            </a:extLst>
          </p:cNvPr>
          <p:cNvGrpSpPr/>
          <p:nvPr/>
        </p:nvGrpSpPr>
        <p:grpSpPr>
          <a:xfrm>
            <a:off x="6489132" y="2136130"/>
            <a:ext cx="5018588" cy="3881157"/>
            <a:chOff x="620836" y="5911156"/>
            <a:chExt cx="5724806" cy="2395270"/>
          </a:xfrm>
        </p:grpSpPr>
        <p:sp>
          <p:nvSpPr>
            <p:cNvPr id="10" name="Freeform: Shape 9">
              <a:extLst>
                <a:ext uri="{FF2B5EF4-FFF2-40B4-BE49-F238E27FC236}">
                  <a16:creationId xmlns:a16="http://schemas.microsoft.com/office/drawing/2014/main" id="{D8A29340-B397-5D87-ACEE-971F1253ABC5}"/>
                </a:ext>
              </a:extLst>
            </p:cNvPr>
            <p:cNvSpPr/>
            <p:nvPr/>
          </p:nvSpPr>
          <p:spPr>
            <a:xfrm>
              <a:off x="620836" y="5911156"/>
              <a:ext cx="5724806" cy="2395270"/>
            </a:xfrm>
            <a:custGeom>
              <a:avLst/>
              <a:gdLst>
                <a:gd name="connsiteX0" fmla="*/ 0 w 3479379"/>
                <a:gd name="connsiteY0" fmla="*/ 0 h 2087627"/>
                <a:gd name="connsiteX1" fmla="*/ 3479379 w 3479379"/>
                <a:gd name="connsiteY1" fmla="*/ 0 h 2087627"/>
                <a:gd name="connsiteX2" fmla="*/ 3479379 w 3479379"/>
                <a:gd name="connsiteY2" fmla="*/ 2087627 h 2087627"/>
                <a:gd name="connsiteX3" fmla="*/ 0 w 3479379"/>
                <a:gd name="connsiteY3" fmla="*/ 2087627 h 2087627"/>
                <a:gd name="connsiteX4" fmla="*/ 0 w 3479379"/>
                <a:gd name="connsiteY4" fmla="*/ 0 h 208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379" h="2087627">
                  <a:moveTo>
                    <a:pt x="0" y="0"/>
                  </a:moveTo>
                  <a:lnTo>
                    <a:pt x="3479379" y="0"/>
                  </a:lnTo>
                  <a:lnTo>
                    <a:pt x="3479379" y="2087627"/>
                  </a:lnTo>
                  <a:lnTo>
                    <a:pt x="0" y="2087627"/>
                  </a:lnTo>
                  <a:lnTo>
                    <a:pt x="0" y="0"/>
                  </a:lnTo>
                  <a:close/>
                </a:path>
              </a:pathLst>
            </a:cu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2400" b="1">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p:txBody>
        </p:sp>
        <p:sp>
          <p:nvSpPr>
            <p:cNvPr id="16" name="TextBox 15">
              <a:extLst>
                <a:ext uri="{FF2B5EF4-FFF2-40B4-BE49-F238E27FC236}">
                  <a16:creationId xmlns:a16="http://schemas.microsoft.com/office/drawing/2014/main" id="{60730FB9-4746-8615-2A54-FBF47AD413AA}"/>
                </a:ext>
              </a:extLst>
            </p:cNvPr>
            <p:cNvSpPr txBox="1"/>
            <p:nvPr/>
          </p:nvSpPr>
          <p:spPr>
            <a:xfrm>
              <a:off x="716629" y="5959644"/>
              <a:ext cx="5120138" cy="227935"/>
            </a:xfrm>
            <a:prstGeom prst="rect">
              <a:avLst/>
            </a:prstGeom>
            <a:noFill/>
            <a:ln>
              <a:solidFill>
                <a:schemeClr val="bg1"/>
              </a:solidFill>
            </a:ln>
          </p:spPr>
          <p:txBody>
            <a:bodyPr wrap="square" lIns="91440" tIns="45720" rIns="91440" bIns="45720" rtlCol="0" anchor="t">
              <a:spAutoFit/>
            </a:bodyPr>
            <a:lstStyle/>
            <a:p>
              <a:r>
                <a:rPr lang="en-GB" b="1">
                  <a:solidFill>
                    <a:srgbClr val="072071"/>
                  </a:solidFill>
                  <a:latin typeface="Arial"/>
                  <a:cs typeface="Arial"/>
                </a:rPr>
                <a:t>Maintenance projects</a:t>
              </a:r>
              <a:endParaRPr lang="en-GB">
                <a:solidFill>
                  <a:srgbClr val="072071"/>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19BAFF5E-A880-F0B2-A2D5-1B87906DDAEA}"/>
              </a:ext>
            </a:extLst>
          </p:cNvPr>
          <p:cNvSpPr/>
          <p:nvPr/>
        </p:nvSpPr>
        <p:spPr>
          <a:xfrm>
            <a:off x="6660354" y="2707171"/>
            <a:ext cx="4760119" cy="1326599"/>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92075">
              <a:spcBef>
                <a:spcPts val="600"/>
              </a:spcBef>
              <a:spcAft>
                <a:spcPts val="2400"/>
              </a:spcAft>
              <a:defRPr/>
            </a:pPr>
            <a:endParaRPr lang="en-GB" sz="1700" dirty="0">
              <a:latin typeface="Arial"/>
              <a:cs typeface="Arial"/>
            </a:endParaRPr>
          </a:p>
          <a:p>
            <a:pPr marL="377825" indent="-285750">
              <a:buFont typeface="Arial" panose="020B0604020202020204" pitchFamily="34" charset="0"/>
              <a:buChar char="•"/>
              <a:defRPr/>
            </a:pPr>
            <a:endParaRPr lang="en-GB" sz="1700" dirty="0">
              <a:latin typeface="Arial"/>
              <a:cs typeface="Arial"/>
            </a:endParaRPr>
          </a:p>
          <a:p>
            <a:pPr marL="377825" indent="-285750">
              <a:buFont typeface="Arial" panose="020B0604020202020204" pitchFamily="34" charset="0"/>
              <a:buChar char="•"/>
              <a:defRPr/>
            </a:pPr>
            <a:endParaRPr lang="en-GB" sz="1700" dirty="0">
              <a:solidFill>
                <a:schemeClr val="accent2"/>
              </a:solidFill>
              <a:latin typeface="Arial"/>
              <a:cs typeface="Arial"/>
            </a:endParaRPr>
          </a:p>
          <a:p>
            <a:pPr defTabSz="1600200">
              <a:spcAft>
                <a:spcPts val="600"/>
              </a:spcAft>
              <a:defRPr/>
            </a:pPr>
            <a:r>
              <a:rPr lang="en-GB" sz="1600" dirty="0">
                <a:solidFill>
                  <a:schemeClr val="accent2"/>
                </a:solidFill>
                <a:latin typeface="Arial"/>
                <a:cs typeface="Arial"/>
              </a:rPr>
              <a:t>6. Annual Improvements to IFRS Accounting Standards—Volume 11</a:t>
            </a:r>
          </a:p>
          <a:p>
            <a:pPr defTabSz="1600200">
              <a:spcAft>
                <a:spcPts val="600"/>
              </a:spcAft>
              <a:defRPr/>
            </a:pPr>
            <a:r>
              <a:rPr lang="en-GB" sz="1600" dirty="0">
                <a:solidFill>
                  <a:schemeClr val="accent2"/>
                </a:solidFill>
                <a:latin typeface="Arial"/>
                <a:cs typeface="Arial"/>
              </a:rPr>
              <a:t>7. Amendments to the Classification and Measurement of Financial Instruments</a:t>
            </a:r>
          </a:p>
          <a:p>
            <a:pPr marL="377825" indent="-285750">
              <a:spcBef>
                <a:spcPts val="600"/>
              </a:spcBef>
              <a:spcAft>
                <a:spcPts val="2400"/>
              </a:spcAft>
              <a:buFont typeface="Arial" panose="020B0604020202020204" pitchFamily="34" charset="0"/>
              <a:buChar char="•"/>
              <a:defRPr/>
            </a:pPr>
            <a:endParaRPr lang="en-GB" sz="1700" i="1" dirty="0">
              <a:latin typeface="Arial"/>
              <a:cs typeface="Arial"/>
            </a:endParaRPr>
          </a:p>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p:txBody>
      </p:sp>
      <p:sp>
        <p:nvSpPr>
          <p:cNvPr id="19" name="Rectangle 18">
            <a:extLst>
              <a:ext uri="{FF2B5EF4-FFF2-40B4-BE49-F238E27FC236}">
                <a16:creationId xmlns:a16="http://schemas.microsoft.com/office/drawing/2014/main" id="{56D7D5B1-2236-B312-AFA5-3DB056C37286}"/>
              </a:ext>
            </a:extLst>
          </p:cNvPr>
          <p:cNvSpPr/>
          <p:nvPr/>
        </p:nvSpPr>
        <p:spPr>
          <a:xfrm>
            <a:off x="6660354" y="4533812"/>
            <a:ext cx="4760120" cy="1368793"/>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600200">
              <a:spcAft>
                <a:spcPts val="600"/>
              </a:spcAft>
              <a:defRPr/>
            </a:pPr>
            <a:r>
              <a:rPr lang="en-GB" sz="1600" dirty="0">
                <a:solidFill>
                  <a:schemeClr val="accent2"/>
                </a:solidFill>
                <a:latin typeface="Arial"/>
                <a:cs typeface="Arial"/>
              </a:rPr>
              <a:t>8. IFRS Accounting Taxonomy Update—Amendments to IAS 12, IAS 21, IAS 7 and IFRS 7</a:t>
            </a:r>
          </a:p>
          <a:p>
            <a:pPr defTabSz="1600200">
              <a:spcAft>
                <a:spcPts val="600"/>
              </a:spcAft>
              <a:defRPr/>
            </a:pPr>
            <a:r>
              <a:rPr lang="en-GB" sz="1600" dirty="0">
                <a:solidFill>
                  <a:schemeClr val="accent2"/>
                </a:solidFill>
                <a:latin typeface="Arial"/>
                <a:cs typeface="Arial"/>
              </a:rPr>
              <a:t>9. IFRS Accounting Taxonomy Update—Common Practice (Financial Instruments) and General Improvements</a:t>
            </a:r>
            <a:endParaRPr lang="en-GB" sz="1700" dirty="0">
              <a:latin typeface="Arial"/>
              <a:cs typeface="Arial"/>
            </a:endParaRPr>
          </a:p>
        </p:txBody>
      </p:sp>
      <p:sp>
        <p:nvSpPr>
          <p:cNvPr id="20" name="TextBox 19">
            <a:extLst>
              <a:ext uri="{FF2B5EF4-FFF2-40B4-BE49-F238E27FC236}">
                <a16:creationId xmlns:a16="http://schemas.microsoft.com/office/drawing/2014/main" id="{8001400C-D4A3-64D6-0C68-56C912E0400E}"/>
              </a:ext>
            </a:extLst>
          </p:cNvPr>
          <p:cNvSpPr txBox="1"/>
          <p:nvPr/>
        </p:nvSpPr>
        <p:spPr>
          <a:xfrm>
            <a:off x="6573108" y="4116718"/>
            <a:ext cx="4681026" cy="369332"/>
          </a:xfrm>
          <a:prstGeom prst="rect">
            <a:avLst/>
          </a:prstGeom>
          <a:noFill/>
        </p:spPr>
        <p:txBody>
          <a:bodyPr wrap="square" lIns="91440" tIns="45720" rIns="91440" bIns="45720" rtlCol="0" anchor="t">
            <a:spAutoFit/>
          </a:bodyPr>
          <a:lstStyle/>
          <a:p>
            <a:r>
              <a:rPr lang="en-GB" b="1" dirty="0">
                <a:solidFill>
                  <a:srgbClr val="072071"/>
                </a:solidFill>
                <a:latin typeface="Arial"/>
                <a:cs typeface="Arial"/>
              </a:rPr>
              <a:t>Taxonomy projects</a:t>
            </a:r>
            <a:endParaRPr lang="en-GB" dirty="0">
              <a:solidFill>
                <a:srgbClr val="0720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40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en-GB" sz="3000" dirty="0"/>
              <a:t>Section 11 </a:t>
            </a:r>
            <a:r>
              <a:rPr lang="en-GB" sz="3000" i="1" dirty="0"/>
              <a:t>Financial Instruments</a:t>
            </a:r>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40</a:t>
            </a:fld>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7D06F19-169D-9224-045F-6FD763898689}"/>
              </a:ext>
            </a:extLst>
          </p:cNvPr>
          <p:cNvSpPr/>
          <p:nvPr/>
        </p:nvSpPr>
        <p:spPr bwMode="auto">
          <a:xfrm>
            <a:off x="1798071" y="2054553"/>
            <a:ext cx="10016027"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GB" sz="2000" dirty="0">
                <a:solidFill>
                  <a:schemeClr val="tx1"/>
                </a:solidFill>
                <a:latin typeface="Arial" panose="020B0604020202020204" pitchFamily="34" charset="0"/>
                <a:cs typeface="Arial" panose="020B0604020202020204" pitchFamily="34" charset="0"/>
              </a:rPr>
              <a:t>Reflecting some of the improvements from IFRS 9 </a:t>
            </a:r>
            <a:r>
              <a:rPr lang="en-GB" sz="2000" i="1" dirty="0">
                <a:solidFill>
                  <a:schemeClr val="tx1"/>
                </a:solidFill>
                <a:latin typeface="Arial" panose="020B0604020202020204" pitchFamily="34" charset="0"/>
                <a:cs typeface="Arial" panose="020B0604020202020204" pitchFamily="34" charset="0"/>
              </a:rPr>
              <a:t>Financial Instruments</a:t>
            </a:r>
          </a:p>
        </p:txBody>
      </p:sp>
      <p:sp>
        <p:nvSpPr>
          <p:cNvPr id="4" name="Oval 3">
            <a:extLst>
              <a:ext uri="{FF2B5EF4-FFF2-40B4-BE49-F238E27FC236}">
                <a16:creationId xmlns:a16="http://schemas.microsoft.com/office/drawing/2014/main" id="{88B55032-C3EB-063D-A32E-F2575FA477C1}"/>
              </a:ext>
            </a:extLst>
          </p:cNvPr>
          <p:cNvSpPr/>
          <p:nvPr/>
        </p:nvSpPr>
        <p:spPr bwMode="auto">
          <a:xfrm>
            <a:off x="1036802" y="1882512"/>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7" name="Graphic 6" descr="Bank with solid fill">
            <a:extLst>
              <a:ext uri="{FF2B5EF4-FFF2-40B4-BE49-F238E27FC236}">
                <a16:creationId xmlns:a16="http://schemas.microsoft.com/office/drawing/2014/main" id="{9CC450D9-B87A-A556-DEB4-6CAF28D578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0608" y="1902623"/>
            <a:ext cx="633657" cy="633657"/>
          </a:xfrm>
          <a:prstGeom prst="rect">
            <a:avLst/>
          </a:prstGeom>
        </p:spPr>
      </p:pic>
      <p:graphicFrame>
        <p:nvGraphicFramePr>
          <p:cNvPr id="10" name="Table 8">
            <a:extLst>
              <a:ext uri="{FF2B5EF4-FFF2-40B4-BE49-F238E27FC236}">
                <a16:creationId xmlns:a16="http://schemas.microsoft.com/office/drawing/2014/main" id="{C264F907-8AAC-6414-3036-76063C2A769B}"/>
              </a:ext>
            </a:extLst>
          </p:cNvPr>
          <p:cNvGraphicFramePr>
            <a:graphicFrameLocks noGrp="1"/>
          </p:cNvGraphicFramePr>
          <p:nvPr/>
        </p:nvGraphicFramePr>
        <p:xfrm>
          <a:off x="2828042" y="2903456"/>
          <a:ext cx="8379706" cy="2780906"/>
        </p:xfrm>
        <a:graphic>
          <a:graphicData uri="http://schemas.openxmlformats.org/drawingml/2006/table">
            <a:tbl>
              <a:tblPr firstRow="1" bandRow="1">
                <a:tableStyleId>{5C22544A-7EE6-4342-B048-85BDC9FD1C3A}</a:tableStyleId>
              </a:tblPr>
              <a:tblGrid>
                <a:gridCol w="8379706">
                  <a:extLst>
                    <a:ext uri="{9D8B030D-6E8A-4147-A177-3AD203B41FA5}">
                      <a16:colId xmlns:a16="http://schemas.microsoft.com/office/drawing/2014/main" val="220916023"/>
                    </a:ext>
                  </a:extLst>
                </a:gridCol>
              </a:tblGrid>
              <a:tr h="2780906">
                <a:tc>
                  <a:txBody>
                    <a:bodyPr/>
                    <a:lstStyle/>
                    <a:p>
                      <a:pPr marL="342900" marR="0" lvl="0" indent="-3429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NZ" sz="1800" b="1" dirty="0">
                          <a:solidFill>
                            <a:schemeClr val="accent2"/>
                          </a:solidFill>
                          <a:effectLst/>
                          <a:latin typeface="Arial" panose="020B0604020202020204" pitchFamily="34" charset="0"/>
                        </a:rPr>
                        <a:t>remove the option </a:t>
                      </a:r>
                      <a:r>
                        <a:rPr lang="en-NZ" sz="1800" b="0" dirty="0">
                          <a:solidFill>
                            <a:schemeClr val="accent2"/>
                          </a:solidFill>
                          <a:effectLst/>
                          <a:latin typeface="Arial" panose="020B0604020202020204" pitchFamily="34" charset="0"/>
                        </a:rPr>
                        <a:t>to apply the recognition and measurement requirements in IAS 39 </a:t>
                      </a:r>
                      <a:r>
                        <a:rPr lang="en-NZ" sz="1800" b="0" i="1" dirty="0">
                          <a:solidFill>
                            <a:schemeClr val="accent2"/>
                          </a:solidFill>
                          <a:effectLst/>
                          <a:latin typeface="Arial" panose="020B0604020202020204" pitchFamily="34" charset="0"/>
                        </a:rPr>
                        <a:t>Financial Instruments</a:t>
                      </a:r>
                      <a:r>
                        <a:rPr lang="en-NZ" sz="1800" b="0" dirty="0">
                          <a:solidFill>
                            <a:schemeClr val="accent2"/>
                          </a:solidFill>
                          <a:effectLst/>
                          <a:latin typeface="Arial" panose="020B0604020202020204" pitchFamily="34" charset="0"/>
                        </a:rPr>
                        <a:t>: </a:t>
                      </a:r>
                      <a:r>
                        <a:rPr lang="en-NZ" sz="1800" b="0" i="1" dirty="0">
                          <a:solidFill>
                            <a:schemeClr val="accent2"/>
                          </a:solidFill>
                          <a:effectLst/>
                          <a:latin typeface="Arial" panose="020B0604020202020204" pitchFamily="34" charset="0"/>
                        </a:rPr>
                        <a:t>Recognition and Measurement;</a:t>
                      </a:r>
                      <a:endParaRPr lang="en-NZ" sz="1800" b="0" dirty="0">
                        <a:solidFill>
                          <a:schemeClr val="accent2"/>
                        </a:solidFill>
                        <a:effectLst/>
                        <a:latin typeface="Arial" panose="020B0604020202020204" pitchFamily="34" charset="0"/>
                      </a:endParaRPr>
                    </a:p>
                    <a:p>
                      <a:pPr marL="342900" indent="-342900">
                        <a:spcBef>
                          <a:spcPts val="6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supplement the classification requirements, adding a principle </a:t>
                      </a:r>
                      <a:r>
                        <a:rPr lang="en-NZ" sz="1800" b="0" dirty="0">
                          <a:solidFill>
                            <a:schemeClr val="accent2"/>
                          </a:solidFill>
                          <a:effectLst/>
                          <a:latin typeface="Arial" panose="020B0604020202020204" pitchFamily="34" charset="0"/>
                        </a:rPr>
                        <a:t>for classification and measurement of financial instruments based on contractual cash flow characteristics;</a:t>
                      </a:r>
                    </a:p>
                    <a:p>
                      <a:pPr marL="342900" indent="-342900">
                        <a:spcBef>
                          <a:spcPts val="6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require disclosure of </a:t>
                      </a:r>
                      <a:r>
                        <a:rPr lang="en-NZ" sz="1800" b="0" dirty="0">
                          <a:solidFill>
                            <a:schemeClr val="accent2"/>
                          </a:solidFill>
                          <a:effectLst/>
                          <a:latin typeface="Arial" panose="020B0604020202020204" pitchFamily="34" charset="0"/>
                        </a:rPr>
                        <a:t>an analysis of financial assets by due date; and </a:t>
                      </a:r>
                    </a:p>
                    <a:p>
                      <a:pPr marL="342900" indent="-342900">
                        <a:spcBef>
                          <a:spcPts val="6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add the definition of a </a:t>
                      </a:r>
                      <a:r>
                        <a:rPr lang="en-NZ" sz="1800" b="0" dirty="0">
                          <a:solidFill>
                            <a:schemeClr val="accent2"/>
                          </a:solidFill>
                          <a:effectLst/>
                          <a:latin typeface="Arial" panose="020B0604020202020204" pitchFamily="34" charset="0"/>
                        </a:rPr>
                        <a:t>financial guarantee contracts and add simplified requirements for intragroup issued financial guarantee contracts.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5" name="Rectangle 4">
            <a:extLst>
              <a:ext uri="{FF2B5EF4-FFF2-40B4-BE49-F238E27FC236}">
                <a16:creationId xmlns:a16="http://schemas.microsoft.com/office/drawing/2014/main" id="{7999C913-2CB4-DFA7-7A3A-703246173A47}"/>
              </a:ext>
            </a:extLst>
          </p:cNvPr>
          <p:cNvSpPr/>
          <p:nvPr/>
        </p:nvSpPr>
        <p:spPr>
          <a:xfrm>
            <a:off x="1100608" y="2903456"/>
            <a:ext cx="1727433" cy="278090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ts val="300"/>
              </a:spcBef>
              <a:spcAft>
                <a:spcPts val="300"/>
              </a:spcAft>
              <a:buFont typeface="Arial" panose="020B0604020202020204" pitchFamily="34" charset="0"/>
              <a:buNone/>
            </a:pPr>
            <a:r>
              <a:rPr lang="en-NZ" sz="1800" dirty="0">
                <a:solidFill>
                  <a:schemeClr val="bg1"/>
                </a:solidFill>
                <a:effectLst/>
                <a:latin typeface="Arial" panose="020B0604020202020204" pitchFamily="34" charset="0"/>
              </a:rPr>
              <a:t>The outcome of applying the alignment approach to IFRS 9 is that the IASB will: </a:t>
            </a:r>
          </a:p>
        </p:txBody>
      </p:sp>
      <p:sp>
        <p:nvSpPr>
          <p:cNvPr id="8" name="Rectangle 7">
            <a:extLst>
              <a:ext uri="{FF2B5EF4-FFF2-40B4-BE49-F238E27FC236}">
                <a16:creationId xmlns:a16="http://schemas.microsoft.com/office/drawing/2014/main" id="{F211D41A-5113-1937-94D0-57AC14BFA1AD}"/>
              </a:ext>
            </a:extLst>
          </p:cNvPr>
          <p:cNvSpPr/>
          <p:nvPr/>
        </p:nvSpPr>
        <p:spPr>
          <a:xfrm>
            <a:off x="1100607" y="5685423"/>
            <a:ext cx="10107141" cy="1045315"/>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rtl="0" eaLnBrk="1" fontAlgn="auto" latinLnBrk="0" hangingPunct="1">
              <a:lnSpc>
                <a:spcPct val="100000"/>
              </a:lnSpc>
              <a:spcBef>
                <a:spcPts val="300"/>
              </a:spcBef>
              <a:buClrTx/>
              <a:buSzTx/>
              <a:buFont typeface="Arial" panose="020B0604020202020204" pitchFamily="34" charset="0"/>
              <a:buNone/>
            </a:pPr>
            <a:r>
              <a:rPr lang="en-NZ" sz="1800" b="0" dirty="0">
                <a:solidFill>
                  <a:schemeClr val="bg1"/>
                </a:solidFill>
                <a:effectLst/>
                <a:latin typeface="Arial"/>
              </a:rPr>
              <a:t>The IASB will retain: </a:t>
            </a:r>
          </a:p>
          <a:p>
            <a:pPr marL="285750" marR="0" lvl="0" indent="-285750" algn="l" defTabSz="914400" rtl="0" eaLnBrk="1" fontAlgn="auto" latinLnBrk="0" hangingPunct="1">
              <a:lnSpc>
                <a:spcPct val="100000"/>
              </a:lnSpc>
              <a:spcBef>
                <a:spcPts val="300"/>
              </a:spcBef>
              <a:buClrTx/>
              <a:buSzTx/>
              <a:buFont typeface="Arial" panose="020B0604020202020204" pitchFamily="34" charset="0"/>
              <a:buChar char="•"/>
              <a:tabLst/>
              <a:defRPr/>
            </a:pPr>
            <a:r>
              <a:rPr lang="en-NZ" sz="1800" b="0" dirty="0">
                <a:solidFill>
                  <a:schemeClr val="bg1"/>
                </a:solidFill>
                <a:effectLst/>
                <a:latin typeface="Arial" panose="020B0604020202020204" pitchFamily="34" charset="0"/>
              </a:rPr>
              <a:t>the incurred loss model for the impairment of financial assets measured at amortised cost; and </a:t>
            </a:r>
          </a:p>
          <a:p>
            <a:pPr marL="285750" marR="0" lvl="0" indent="-285750" algn="l" defTabSz="914400" rtl="0" eaLnBrk="1" fontAlgn="auto" latinLnBrk="0" hangingPunct="1">
              <a:lnSpc>
                <a:spcPct val="100000"/>
              </a:lnSpc>
              <a:spcBef>
                <a:spcPts val="300"/>
              </a:spcBef>
              <a:buClrTx/>
              <a:buSzTx/>
              <a:buFont typeface="Arial" panose="020B0604020202020204" pitchFamily="34" charset="0"/>
              <a:buChar char="•"/>
              <a:tabLst/>
              <a:defRPr/>
            </a:pPr>
            <a:r>
              <a:rPr lang="en-GB" sz="1800" b="0" kern="1200" dirty="0">
                <a:solidFill>
                  <a:schemeClr val="bg1"/>
                </a:solidFill>
                <a:effectLst/>
                <a:latin typeface="Arial" panose="020B0604020202020204" pitchFamily="34" charset="0"/>
                <a:ea typeface="+mn-ea"/>
                <a:cs typeface="+mn-cs"/>
              </a:rPr>
              <a:t>the hedge accounting and derecognition requirements. </a:t>
            </a:r>
            <a:endParaRPr lang="en-NZ" sz="1800" b="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89097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en-GB" sz="3000" dirty="0"/>
              <a:t>New Section 12 </a:t>
            </a:r>
            <a:r>
              <a:rPr lang="en-GB" sz="3000" i="1" dirty="0"/>
              <a:t>Fair Value Measurement</a:t>
            </a:r>
            <a:endParaRPr lang="en-GB" sz="3000" i="1" kern="0"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41</a:t>
            </a:fld>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3067BDE-D6FE-9BCA-6485-35805C0B86C7}"/>
              </a:ext>
            </a:extLst>
          </p:cNvPr>
          <p:cNvSpPr/>
          <p:nvPr/>
        </p:nvSpPr>
        <p:spPr bwMode="auto">
          <a:xfrm>
            <a:off x="1833096" y="2112411"/>
            <a:ext cx="10055066"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GB" sz="2000" dirty="0">
                <a:latin typeface="Arial" panose="020B0604020202020204" pitchFamily="34" charset="0"/>
                <a:cs typeface="Arial" panose="020B0604020202020204" pitchFamily="34" charset="0"/>
              </a:rPr>
              <a:t>Reflecting improvements from IFRS 13 </a:t>
            </a:r>
            <a:r>
              <a:rPr lang="en-GB" sz="2000" i="1" dirty="0">
                <a:latin typeface="Arial" panose="020B0604020202020204" pitchFamily="34" charset="0"/>
                <a:cs typeface="Arial" panose="020B0604020202020204" pitchFamily="34" charset="0"/>
              </a:rPr>
              <a:t>Fair Value Measurement. </a:t>
            </a:r>
            <a:r>
              <a:rPr lang="en-NZ" sz="2000" dirty="0">
                <a:effectLst/>
                <a:latin typeface="Arial" panose="020B0604020202020204" pitchFamily="34" charset="0"/>
              </a:rPr>
              <a:t>The IASB will bring together </a:t>
            </a:r>
            <a:r>
              <a:rPr lang="en-NZ" sz="2000" kern="1200" dirty="0">
                <a:effectLst/>
                <a:latin typeface="Arial" panose="020B0604020202020204" pitchFamily="34" charset="0"/>
                <a:ea typeface="+mn-ea"/>
                <a:cs typeface="+mn-cs"/>
              </a:rPr>
              <a:t>the fair value measurement and disclosure requirements in other sections of the Standard into a new Section 12 (renamed </a:t>
            </a:r>
            <a:r>
              <a:rPr lang="en-NZ" sz="2000" i="1" kern="1200" dirty="0">
                <a:effectLst/>
                <a:latin typeface="Arial" panose="020B0604020202020204" pitchFamily="34" charset="0"/>
                <a:ea typeface="+mn-ea"/>
                <a:cs typeface="+mn-cs"/>
              </a:rPr>
              <a:t>Fair Value Measurement</a:t>
            </a:r>
            <a:r>
              <a:rPr lang="en-NZ" sz="2000" kern="1200" dirty="0">
                <a:effectLst/>
                <a:latin typeface="Arial" panose="020B0604020202020204" pitchFamily="34" charset="0"/>
                <a:ea typeface="+mn-ea"/>
                <a:cs typeface="+mn-cs"/>
              </a:rPr>
              <a:t>). </a:t>
            </a:r>
            <a:endParaRPr lang="en-GB" sz="2000" i="1"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AC1A2B61-BE87-6DF3-9A80-6EFF71339F5E}"/>
              </a:ext>
            </a:extLst>
          </p:cNvPr>
          <p:cNvSpPr/>
          <p:nvPr/>
        </p:nvSpPr>
        <p:spPr bwMode="auto">
          <a:xfrm>
            <a:off x="1019173" y="1958517"/>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7" name="Graphic 58" descr="Upward trend">
            <a:extLst>
              <a:ext uri="{FF2B5EF4-FFF2-40B4-BE49-F238E27FC236}">
                <a16:creationId xmlns:a16="http://schemas.microsoft.com/office/drawing/2014/main" id="{AEAC884B-3F8B-7441-C75A-0D23011C8C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825" y="2048829"/>
            <a:ext cx="624635" cy="624635"/>
          </a:xfrm>
          <a:prstGeom prst="rect">
            <a:avLst/>
          </a:prstGeom>
        </p:spPr>
      </p:pic>
      <p:graphicFrame>
        <p:nvGraphicFramePr>
          <p:cNvPr id="8" name="Table 8">
            <a:extLst>
              <a:ext uri="{FF2B5EF4-FFF2-40B4-BE49-F238E27FC236}">
                <a16:creationId xmlns:a16="http://schemas.microsoft.com/office/drawing/2014/main" id="{5FC7806F-2899-9860-D4BD-F7E84F46A961}"/>
              </a:ext>
            </a:extLst>
          </p:cNvPr>
          <p:cNvGraphicFramePr>
            <a:graphicFrameLocks noGrp="1"/>
          </p:cNvGraphicFramePr>
          <p:nvPr/>
        </p:nvGraphicFramePr>
        <p:xfrm>
          <a:off x="3763477" y="3428999"/>
          <a:ext cx="6786352" cy="2816541"/>
        </p:xfrm>
        <a:graphic>
          <a:graphicData uri="http://schemas.openxmlformats.org/drawingml/2006/table">
            <a:tbl>
              <a:tblPr firstRow="1" bandRow="1">
                <a:tableStyleId>{5C22544A-7EE6-4342-B048-85BDC9FD1C3A}</a:tableStyleId>
              </a:tblPr>
              <a:tblGrid>
                <a:gridCol w="6786352">
                  <a:extLst>
                    <a:ext uri="{9D8B030D-6E8A-4147-A177-3AD203B41FA5}">
                      <a16:colId xmlns:a16="http://schemas.microsoft.com/office/drawing/2014/main" val="220916023"/>
                    </a:ext>
                  </a:extLst>
                </a:gridCol>
              </a:tblGrid>
              <a:tr h="1839681">
                <a:tc>
                  <a:txBody>
                    <a:bodyPr/>
                    <a:lstStyle/>
                    <a:p>
                      <a:pPr marL="285750" lvl="0" indent="-285750">
                        <a:buFont typeface="Arial" panose="020B0604020202020204" pitchFamily="34" charset="0"/>
                        <a:buChar char="•"/>
                      </a:pPr>
                      <a:r>
                        <a:rPr lang="en-GB" sz="1800" b="1" kern="1200" dirty="0">
                          <a:solidFill>
                            <a:schemeClr val="accent2"/>
                          </a:solidFill>
                          <a:effectLst/>
                          <a:latin typeface="Arial" panose="020B0604020202020204" pitchFamily="34" charset="0"/>
                          <a:ea typeface="+mn-ea"/>
                          <a:cs typeface="+mn-cs"/>
                        </a:rPr>
                        <a:t>update the definition </a:t>
                      </a:r>
                      <a:r>
                        <a:rPr lang="en-GB" sz="1800" b="0" kern="1200" dirty="0">
                          <a:solidFill>
                            <a:schemeClr val="accent2"/>
                          </a:solidFill>
                          <a:effectLst/>
                          <a:latin typeface="Arial" panose="020B0604020202020204" pitchFamily="34" charset="0"/>
                          <a:ea typeface="+mn-ea"/>
                          <a:cs typeface="+mn-cs"/>
                        </a:rPr>
                        <a:t>of fair value with that in IFRS 13;</a:t>
                      </a:r>
                    </a:p>
                    <a:p>
                      <a:pPr marL="285750" lvl="0" indent="-285750">
                        <a:buFont typeface="Arial" panose="020B0604020202020204" pitchFamily="34" charset="0"/>
                        <a:buChar char="•"/>
                      </a:pPr>
                      <a:endParaRPr lang="en-GB" sz="1800" b="1" kern="1200" dirty="0">
                        <a:solidFill>
                          <a:schemeClr val="accent2"/>
                        </a:solidFill>
                        <a:effectLst/>
                        <a:latin typeface="Arial" panose="020B0604020202020204" pitchFamily="34" charset="0"/>
                        <a:ea typeface="+mn-ea"/>
                        <a:cs typeface="+mn-cs"/>
                      </a:endParaRPr>
                    </a:p>
                    <a:p>
                      <a:pPr marL="285750" lvl="0" indent="-285750">
                        <a:buFont typeface="Arial" panose="020B0604020202020204" pitchFamily="34" charset="0"/>
                        <a:buChar char="•"/>
                      </a:pPr>
                      <a:r>
                        <a:rPr lang="en-GB" sz="1800" b="1" kern="1200" dirty="0">
                          <a:solidFill>
                            <a:schemeClr val="accent2"/>
                          </a:solidFill>
                          <a:effectLst/>
                          <a:latin typeface="Arial" panose="020B0604020202020204" pitchFamily="34" charset="0"/>
                          <a:ea typeface="+mn-ea"/>
                          <a:cs typeface="+mn-cs"/>
                        </a:rPr>
                        <a:t>update the requirements </a:t>
                      </a:r>
                      <a:r>
                        <a:rPr lang="en-GB" sz="1800" b="0" kern="1200" dirty="0">
                          <a:solidFill>
                            <a:schemeClr val="accent2"/>
                          </a:solidFill>
                          <a:effectLst/>
                          <a:latin typeface="Arial" panose="020B0604020202020204" pitchFamily="34" charset="0"/>
                          <a:ea typeface="+mn-ea"/>
                          <a:cs typeface="+mn-cs"/>
                        </a:rPr>
                        <a:t>on fair value measurement with the principles of the fair value hierarchy in IFRS 13; and</a:t>
                      </a:r>
                    </a:p>
                    <a:p>
                      <a:pPr marL="285750" lvl="0" indent="-285750">
                        <a:buFont typeface="Arial" panose="020B0604020202020204" pitchFamily="34" charset="0"/>
                        <a:buChar char="•"/>
                      </a:pPr>
                      <a:endParaRPr lang="en-GB" sz="1800" b="0" kern="1200" dirty="0">
                        <a:solidFill>
                          <a:schemeClr val="accent2"/>
                        </a:solidFill>
                        <a:effectLst/>
                        <a:latin typeface="Arial" panose="020B0604020202020204" pitchFamily="34" charset="0"/>
                        <a:ea typeface="+mn-ea"/>
                        <a:cs typeface="+mn-cs"/>
                      </a:endParaRPr>
                    </a:p>
                    <a:p>
                      <a:pPr marL="285750" lvl="0" indent="-285750">
                        <a:buFont typeface="Arial" panose="020B0604020202020204" pitchFamily="34" charset="0"/>
                        <a:buChar char="•"/>
                      </a:pPr>
                      <a:r>
                        <a:rPr lang="en-GB" sz="1800" b="1" kern="1200" dirty="0">
                          <a:solidFill>
                            <a:schemeClr val="accent2"/>
                          </a:solidFill>
                          <a:effectLst/>
                          <a:latin typeface="Arial" panose="020B0604020202020204" pitchFamily="34" charset="0"/>
                          <a:ea typeface="+mn-ea"/>
                          <a:cs typeface="+mn-cs"/>
                        </a:rPr>
                        <a:t>update the disclosure requirements </a:t>
                      </a:r>
                      <a:r>
                        <a:rPr lang="en-GB" sz="1800" b="0" kern="1200" dirty="0">
                          <a:solidFill>
                            <a:schemeClr val="accent2"/>
                          </a:solidFill>
                          <a:effectLst/>
                          <a:latin typeface="Arial" panose="020B0604020202020204" pitchFamily="34" charset="0"/>
                          <a:ea typeface="+mn-ea"/>
                          <a:cs typeface="+mn-cs"/>
                        </a:rPr>
                        <a:t>relating to fair value with those in IFRS 13. </a:t>
                      </a:r>
                      <a:r>
                        <a:rPr lang="en-NZ" sz="1800" b="0" dirty="0">
                          <a:solidFill>
                            <a:schemeClr val="accent2"/>
                          </a:solidFill>
                          <a:effectLst/>
                          <a:latin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r h="804861">
                <a:tc>
                  <a:txBody>
                    <a:bodyPr/>
                    <a:lstStyle/>
                    <a:p>
                      <a:pPr marL="0" marR="0" lvl="0" indent="0" algn="l" rtl="0" eaLnBrk="1" fontAlgn="auto" latinLnBrk="0" hangingPunct="1">
                        <a:lnSpc>
                          <a:spcPct val="100000"/>
                        </a:lnSpc>
                        <a:spcBef>
                          <a:spcPts val="300"/>
                        </a:spcBef>
                        <a:spcAft>
                          <a:spcPts val="300"/>
                        </a:spcAft>
                        <a:buClrTx/>
                        <a:buSzTx/>
                        <a:buFont typeface="Arial" panose="020B0604020202020204" pitchFamily="34" charset="0"/>
                        <a:buNone/>
                      </a:pPr>
                      <a:r>
                        <a:rPr lang="en-NZ" sz="1800" b="0" dirty="0">
                          <a:solidFill>
                            <a:schemeClr val="bg1"/>
                          </a:solidFill>
                          <a:effectLst/>
                          <a:latin typeface="Arial"/>
                        </a:rPr>
                        <a:t>The requirements for ‘when’ to use fair value measurement in the Standard will remain unchanged. </a:t>
                      </a:r>
                      <a:r>
                        <a:rPr lang="en-GB" sz="1800" b="0" kern="1200" dirty="0">
                          <a:solidFill>
                            <a:schemeClr val="bg1"/>
                          </a:solidFill>
                          <a:effectLst/>
                          <a:latin typeface="Arial"/>
                          <a:ea typeface="+mn-ea"/>
                          <a:cs typeface="+mn-cs"/>
                        </a:rPr>
                        <a:t> </a:t>
                      </a:r>
                      <a:endParaRPr lang="en-NZ" sz="1800" b="0" dirty="0">
                        <a:solidFill>
                          <a:schemeClr val="bg1"/>
                        </a:solidFill>
                        <a:effectLst/>
                        <a:latin typeface="Arial"/>
                      </a:endParaRPr>
                    </a:p>
                  </a:txBody>
                  <a:tcPr anchor="ctr">
                    <a:lnT w="12700" cap="flat" cmpd="sng" algn="ctr">
                      <a:solidFill>
                        <a:schemeClr val="tx1"/>
                      </a:solidFill>
                      <a:prstDash val="solid"/>
                      <a:round/>
                      <a:headEnd type="none" w="med" len="med"/>
                      <a:tailEnd type="none" w="med" len="med"/>
                    </a:lnT>
                    <a:solidFill>
                      <a:srgbClr val="5F6062"/>
                    </a:solidFill>
                  </a:tcPr>
                </a:tc>
                <a:extLst>
                  <a:ext uri="{0D108BD9-81ED-4DB2-BD59-A6C34878D82A}">
                    <a16:rowId xmlns:a16="http://schemas.microsoft.com/office/drawing/2014/main" val="2796957180"/>
                  </a:ext>
                </a:extLst>
              </a:tr>
            </a:tbl>
          </a:graphicData>
        </a:graphic>
      </p:graphicFrame>
      <p:sp>
        <p:nvSpPr>
          <p:cNvPr id="5" name="Rectangle 4">
            <a:extLst>
              <a:ext uri="{FF2B5EF4-FFF2-40B4-BE49-F238E27FC236}">
                <a16:creationId xmlns:a16="http://schemas.microsoft.com/office/drawing/2014/main" id="{C51DC2F6-8F40-2C05-E57C-B89547C6BFFC}"/>
              </a:ext>
            </a:extLst>
          </p:cNvPr>
          <p:cNvSpPr/>
          <p:nvPr/>
        </p:nvSpPr>
        <p:spPr>
          <a:xfrm>
            <a:off x="1019172" y="3428999"/>
            <a:ext cx="2744305" cy="198120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ts val="300"/>
              </a:spcBef>
              <a:spcAft>
                <a:spcPts val="300"/>
              </a:spcAft>
              <a:buFont typeface="Arial" panose="020B0604020202020204" pitchFamily="34" charset="0"/>
              <a:buNone/>
            </a:pPr>
            <a:r>
              <a:rPr lang="en-NZ" sz="1800" kern="1200" dirty="0">
                <a:solidFill>
                  <a:schemeClr val="bg1"/>
                </a:solidFill>
                <a:effectLst/>
                <a:latin typeface="Arial" panose="020B0604020202020204" pitchFamily="34" charset="0"/>
                <a:ea typeface="+mn-ea"/>
                <a:cs typeface="+mn-cs"/>
              </a:rPr>
              <a:t>The outcome of applying the alignment approach to IFRS 13 is that the IASB will: </a:t>
            </a:r>
          </a:p>
        </p:txBody>
      </p:sp>
    </p:spTree>
    <p:extLst>
      <p:ext uri="{BB962C8B-B14F-4D97-AF65-F5344CB8AC3E}">
        <p14:creationId xmlns:p14="http://schemas.microsoft.com/office/powerpoint/2010/main" val="2026806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4D95AF-8E94-6266-82CC-FA4C3925EB1F}"/>
              </a:ext>
            </a:extLst>
          </p:cNvPr>
          <p:cNvSpPr/>
          <p:nvPr/>
        </p:nvSpPr>
        <p:spPr>
          <a:xfrm>
            <a:off x="984251" y="3116789"/>
            <a:ext cx="1796655" cy="364235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Rectangle 8">
            <a:extLst>
              <a:ext uri="{FF2B5EF4-FFF2-40B4-BE49-F238E27FC236}">
                <a16:creationId xmlns:a16="http://schemas.microsoft.com/office/drawing/2014/main" id="{C38FBF8D-6477-9067-D6EB-317611673C67}"/>
              </a:ext>
            </a:extLst>
          </p:cNvPr>
          <p:cNvSpPr/>
          <p:nvPr/>
        </p:nvSpPr>
        <p:spPr bwMode="auto">
          <a:xfrm>
            <a:off x="1785559" y="2143237"/>
            <a:ext cx="10406441"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GB" sz="2000" dirty="0">
                <a:solidFill>
                  <a:schemeClr val="tx1"/>
                </a:solidFill>
                <a:latin typeface="Arial" panose="020B0604020202020204" pitchFamily="34" charset="0"/>
                <a:cs typeface="Arial" panose="020B0604020202020204" pitchFamily="34" charset="0"/>
              </a:rPr>
              <a:t>Reflecting improvements from IFRS 3 </a:t>
            </a:r>
            <a:r>
              <a:rPr lang="en-GB" sz="2000" i="1" dirty="0">
                <a:solidFill>
                  <a:schemeClr val="tx1"/>
                </a:solidFill>
                <a:latin typeface="Arial" panose="020B0604020202020204" pitchFamily="34" charset="0"/>
                <a:cs typeface="Arial" panose="020B0604020202020204" pitchFamily="34" charset="0"/>
              </a:rPr>
              <a:t>Business Combinations</a:t>
            </a:r>
          </a:p>
        </p:txBody>
      </p:sp>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en-GB" sz="3000" kern="0" dirty="0"/>
              <a:t>Section 19 </a:t>
            </a:r>
            <a:r>
              <a:rPr lang="en-GB" sz="3000" i="1" kern="0" dirty="0"/>
              <a:t>Business Combinations</a:t>
            </a:r>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42</a:t>
            </a:fld>
            <a:endParaRPr lang="en-US"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97B34612-E18C-E373-16C0-9DC70F06F1D7}"/>
              </a:ext>
            </a:extLst>
          </p:cNvPr>
          <p:cNvGrpSpPr/>
          <p:nvPr/>
        </p:nvGrpSpPr>
        <p:grpSpPr>
          <a:xfrm>
            <a:off x="984252" y="2023280"/>
            <a:ext cx="761271" cy="789516"/>
            <a:chOff x="913459" y="5941474"/>
            <a:chExt cx="761271" cy="789516"/>
          </a:xfrm>
        </p:grpSpPr>
        <p:sp>
          <p:nvSpPr>
            <p:cNvPr id="5" name="Oval 4">
              <a:extLst>
                <a:ext uri="{FF2B5EF4-FFF2-40B4-BE49-F238E27FC236}">
                  <a16:creationId xmlns:a16="http://schemas.microsoft.com/office/drawing/2014/main" id="{CE154744-D1A6-C841-40D6-C83DAA2DA4C8}"/>
                </a:ext>
              </a:extLst>
            </p:cNvPr>
            <p:cNvSpPr/>
            <p:nvPr/>
          </p:nvSpPr>
          <p:spPr bwMode="auto">
            <a:xfrm>
              <a:off x="913459" y="5941474"/>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10" name="Graphic 9" descr="Flowchart with solid fill">
              <a:extLst>
                <a:ext uri="{FF2B5EF4-FFF2-40B4-BE49-F238E27FC236}">
                  <a16:creationId xmlns:a16="http://schemas.microsoft.com/office/drawing/2014/main" id="{46C512F4-227A-F158-C8F2-F739FDAB0EE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9942" y="5960328"/>
              <a:ext cx="721642" cy="721642"/>
            </a:xfrm>
            <a:prstGeom prst="rect">
              <a:avLst/>
            </a:prstGeom>
          </p:spPr>
        </p:pic>
      </p:grpSp>
      <p:graphicFrame>
        <p:nvGraphicFramePr>
          <p:cNvPr id="3" name="Table 8">
            <a:extLst>
              <a:ext uri="{FF2B5EF4-FFF2-40B4-BE49-F238E27FC236}">
                <a16:creationId xmlns:a16="http://schemas.microsoft.com/office/drawing/2014/main" id="{636CCBA4-5284-79CD-3A6A-0DC82D84B0AB}"/>
              </a:ext>
            </a:extLst>
          </p:cNvPr>
          <p:cNvGraphicFramePr>
            <a:graphicFrameLocks noGrp="1"/>
          </p:cNvGraphicFramePr>
          <p:nvPr/>
        </p:nvGraphicFramePr>
        <p:xfrm>
          <a:off x="2780906" y="3129850"/>
          <a:ext cx="7661557" cy="3642360"/>
        </p:xfrm>
        <a:graphic>
          <a:graphicData uri="http://schemas.openxmlformats.org/drawingml/2006/table">
            <a:tbl>
              <a:tblPr firstRow="1" bandRow="1">
                <a:tableStyleId>{5C22544A-7EE6-4342-B048-85BDC9FD1C3A}</a:tableStyleId>
              </a:tblPr>
              <a:tblGrid>
                <a:gridCol w="7661557">
                  <a:extLst>
                    <a:ext uri="{9D8B030D-6E8A-4147-A177-3AD203B41FA5}">
                      <a16:colId xmlns:a16="http://schemas.microsoft.com/office/drawing/2014/main" val="220916023"/>
                    </a:ext>
                  </a:extLst>
                </a:gridCol>
              </a:tblGrid>
              <a:tr h="370840">
                <a:tc>
                  <a:txBody>
                    <a:bodyPr/>
                    <a:lstStyle/>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update the definition </a:t>
                      </a:r>
                      <a:r>
                        <a:rPr lang="en-NZ" sz="1800" b="0" dirty="0">
                          <a:solidFill>
                            <a:schemeClr val="accent2"/>
                          </a:solidFill>
                          <a:effectLst/>
                          <a:latin typeface="Arial" panose="020B0604020202020204" pitchFamily="34" charset="0"/>
                        </a:rPr>
                        <a:t>of a business with that in IFRS 3; </a:t>
                      </a:r>
                    </a:p>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introduce new requirements:</a:t>
                      </a:r>
                    </a:p>
                    <a:p>
                      <a:pPr marL="342900" marR="0" lvl="0" indent="15875"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tab pos="715963" algn="l"/>
                        </a:tabLst>
                        <a:defRPr/>
                      </a:pPr>
                      <a:r>
                        <a:rPr lang="en-NZ" sz="1800" b="1" dirty="0">
                          <a:solidFill>
                            <a:schemeClr val="accent2"/>
                          </a:solidFill>
                          <a:effectLst/>
                          <a:latin typeface="Arial" panose="020B0604020202020204" pitchFamily="34" charset="0"/>
                        </a:rPr>
                        <a:t>	</a:t>
                      </a:r>
                      <a:r>
                        <a:rPr lang="en-NZ" sz="1800" b="0" dirty="0">
                          <a:solidFill>
                            <a:schemeClr val="accent2"/>
                          </a:solidFill>
                          <a:effectLst/>
                          <a:latin typeface="Arial" panose="020B0604020202020204" pitchFamily="34" charset="0"/>
                        </a:rPr>
                        <a:t>to recognise contingent consideration at fair value;  </a:t>
                      </a:r>
                    </a:p>
                    <a:p>
                      <a:pPr marL="342900" lvl="0" indent="15875" algn="l" defTabSz="914400" rtl="0" eaLnBrk="1" latinLnBrk="0" hangingPunct="1">
                        <a:spcBef>
                          <a:spcPts val="300"/>
                        </a:spcBef>
                        <a:spcAft>
                          <a:spcPts val="300"/>
                        </a:spcAft>
                        <a:buFont typeface="Arial" panose="020B0604020202020204" pitchFamily="34" charset="0"/>
                        <a:buChar char="•"/>
                        <a:tabLst>
                          <a:tab pos="715963" algn="l"/>
                        </a:tabLst>
                      </a:pPr>
                      <a:r>
                        <a:rPr lang="en-NZ" sz="1800" b="0" dirty="0">
                          <a:solidFill>
                            <a:schemeClr val="accent2"/>
                          </a:solidFill>
                          <a:effectLst/>
                          <a:latin typeface="Arial" panose="020B0604020202020204" pitchFamily="34" charset="0"/>
                        </a:rPr>
                        <a:t> 	for step-acquisitions; and</a:t>
                      </a:r>
                    </a:p>
                    <a:p>
                      <a:pPr marL="342900" indent="15875">
                        <a:spcBef>
                          <a:spcPts val="300"/>
                        </a:spcBef>
                        <a:spcAft>
                          <a:spcPts val="300"/>
                        </a:spcAft>
                        <a:buFont typeface="Arial" panose="020B0604020202020204" pitchFamily="34" charset="0"/>
                        <a:buChar char="•"/>
                        <a:tabLst>
                          <a:tab pos="715963" algn="l"/>
                        </a:tabLst>
                      </a:pPr>
                      <a:r>
                        <a:rPr lang="en-NZ" sz="1800" b="0" dirty="0">
                          <a:solidFill>
                            <a:schemeClr val="accent2"/>
                          </a:solidFill>
                          <a:effectLst/>
                          <a:latin typeface="Arial" panose="020B0604020202020204" pitchFamily="34" charset="0"/>
                        </a:rPr>
                        <a:t>	to recognise acquisition-related costs in profit or loss; </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tab pos="715963" algn="l"/>
                        </a:tabLst>
                        <a:defRPr/>
                      </a:pPr>
                      <a:r>
                        <a:rPr lang="en-NZ" sz="1800" b="1" kern="1200" dirty="0">
                          <a:solidFill>
                            <a:schemeClr val="accent2"/>
                          </a:solidFill>
                          <a:effectLst/>
                          <a:latin typeface="Arial" panose="020B0604020202020204" pitchFamily="34" charset="0"/>
                          <a:ea typeface="+mn-ea"/>
                          <a:cs typeface="+mn-cs"/>
                        </a:rPr>
                        <a:t>introduce new guidance </a:t>
                      </a:r>
                      <a:r>
                        <a:rPr lang="en-NZ" sz="1800" b="0" dirty="0">
                          <a:solidFill>
                            <a:schemeClr val="accent2"/>
                          </a:solidFill>
                          <a:effectLst/>
                          <a:latin typeface="Arial" panose="020B0604020202020204" pitchFamily="34" charset="0"/>
                        </a:rPr>
                        <a:t>if</a:t>
                      </a:r>
                      <a:r>
                        <a:rPr lang="en-NZ" sz="1800" b="1" dirty="0">
                          <a:solidFill>
                            <a:schemeClr val="accent2"/>
                          </a:solidFill>
                          <a:effectLst/>
                          <a:latin typeface="Arial" panose="020B0604020202020204" pitchFamily="34" charset="0"/>
                        </a:rPr>
                        <a:t> </a:t>
                      </a:r>
                      <a:r>
                        <a:rPr lang="en-NZ" sz="1800" b="0" dirty="0">
                          <a:solidFill>
                            <a:schemeClr val="accent2"/>
                          </a:solidFill>
                          <a:effectLst/>
                          <a:latin typeface="Arial" panose="020B0604020202020204" pitchFamily="34" charset="0"/>
                        </a:rPr>
                        <a:t>a new entity is formed in a business combination;</a:t>
                      </a:r>
                    </a:p>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clarify</a:t>
                      </a:r>
                      <a:r>
                        <a:rPr lang="en-NZ" sz="1800" b="0" dirty="0">
                          <a:solidFill>
                            <a:schemeClr val="accent2"/>
                          </a:solidFill>
                          <a:effectLst/>
                          <a:latin typeface="Arial" panose="020B0604020202020204" pitchFamily="34" charset="0"/>
                        </a:rPr>
                        <a:t> that an acquirer cannot recognise a contingent liability that is not a liability; and</a:t>
                      </a:r>
                    </a:p>
                    <a:p>
                      <a:pPr marL="342900" indent="-342900">
                        <a:spcBef>
                          <a:spcPts val="300"/>
                        </a:spcBef>
                        <a:spcAft>
                          <a:spcPts val="300"/>
                        </a:spcAft>
                        <a:buFont typeface="Arial" panose="020B0604020202020204" pitchFamily="34" charset="0"/>
                        <a:buChar char="•"/>
                      </a:pPr>
                      <a:r>
                        <a:rPr lang="en-NZ" sz="1800" b="1" dirty="0">
                          <a:solidFill>
                            <a:schemeClr val="accent2"/>
                          </a:solidFill>
                          <a:effectLst/>
                          <a:latin typeface="Arial" panose="020B0604020202020204" pitchFamily="34" charset="0"/>
                        </a:rPr>
                        <a:t>update references </a:t>
                      </a:r>
                      <a:r>
                        <a:rPr lang="en-NZ" sz="1800" b="0" dirty="0">
                          <a:solidFill>
                            <a:schemeClr val="accent2"/>
                          </a:solidFill>
                          <a:effectLst/>
                          <a:latin typeface="Arial" panose="020B0604020202020204" pitchFamily="34" charset="0"/>
                        </a:rPr>
                        <a:t>to the definitions of an asset and liability consistent with the revised Section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7" name="TextBox 6">
            <a:extLst>
              <a:ext uri="{FF2B5EF4-FFF2-40B4-BE49-F238E27FC236}">
                <a16:creationId xmlns:a16="http://schemas.microsoft.com/office/drawing/2014/main" id="{F9245106-C1E4-732A-43D8-6B9C32A638A1}"/>
              </a:ext>
            </a:extLst>
          </p:cNvPr>
          <p:cNvSpPr txBox="1"/>
          <p:nvPr/>
        </p:nvSpPr>
        <p:spPr>
          <a:xfrm>
            <a:off x="1044131" y="3834436"/>
            <a:ext cx="1676893" cy="1754326"/>
          </a:xfrm>
          <a:prstGeom prst="rect">
            <a:avLst/>
          </a:prstGeom>
          <a:solidFill>
            <a:schemeClr val="accent2"/>
          </a:solidFill>
          <a:ln>
            <a:solidFill>
              <a:schemeClr val="accent2"/>
            </a:solidFill>
          </a:ln>
        </p:spPr>
        <p:txBody>
          <a:bodyPr wrap="square">
            <a:spAutoFit/>
          </a:bodyPr>
          <a:lstStyle/>
          <a:p>
            <a:pPr marL="0" indent="0">
              <a:spcBef>
                <a:spcPts val="300"/>
              </a:spcBef>
              <a:spcAft>
                <a:spcPts val="300"/>
              </a:spcAft>
              <a:buFont typeface="Arial" panose="020B0604020202020204" pitchFamily="34" charset="0"/>
              <a:buNone/>
            </a:pPr>
            <a:r>
              <a:rPr lang="en-NZ" sz="1800" dirty="0">
                <a:solidFill>
                  <a:schemeClr val="bg1"/>
                </a:solidFill>
                <a:effectLst/>
                <a:latin typeface="Arial" panose="020B0604020202020204" pitchFamily="34" charset="0"/>
              </a:rPr>
              <a:t>The outcome of applying the alignment approach to IFRS 3 is that the IASB will: </a:t>
            </a:r>
          </a:p>
        </p:txBody>
      </p:sp>
    </p:spTree>
    <p:extLst>
      <p:ext uri="{BB962C8B-B14F-4D97-AF65-F5344CB8AC3E}">
        <p14:creationId xmlns:p14="http://schemas.microsoft.com/office/powerpoint/2010/main" val="2404993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en-GB" sz="3000" dirty="0"/>
              <a:t>Section 23 </a:t>
            </a:r>
            <a:r>
              <a:rPr lang="en-GB" sz="3000" i="1" dirty="0"/>
              <a:t>Revenue from Contracts with Customers</a:t>
            </a:r>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43</a:t>
            </a:fld>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FCAFC9-C7CA-AC63-F4D6-50F3305A9F5C}"/>
              </a:ext>
            </a:extLst>
          </p:cNvPr>
          <p:cNvSpPr/>
          <p:nvPr/>
        </p:nvSpPr>
        <p:spPr bwMode="auto">
          <a:xfrm>
            <a:off x="1882107" y="2099966"/>
            <a:ext cx="9870132"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GB" sz="2000" dirty="0">
                <a:solidFill>
                  <a:schemeClr val="tx1"/>
                </a:solidFill>
                <a:latin typeface="Arial" panose="020B0604020202020204" pitchFamily="34" charset="0"/>
                <a:cs typeface="Arial" panose="020B0604020202020204" pitchFamily="34" charset="0"/>
              </a:rPr>
              <a:t>Reflecting improvements from IFRS 15 </a:t>
            </a:r>
            <a:r>
              <a:rPr lang="en-GB" sz="2000" i="1" dirty="0">
                <a:solidFill>
                  <a:schemeClr val="tx1"/>
                </a:solidFill>
                <a:latin typeface="Arial" panose="020B0604020202020204" pitchFamily="34" charset="0"/>
                <a:cs typeface="Arial" panose="020B0604020202020204" pitchFamily="34" charset="0"/>
              </a:rPr>
              <a:t>Revenue from Contracts with Customers</a:t>
            </a:r>
          </a:p>
        </p:txBody>
      </p:sp>
      <p:sp>
        <p:nvSpPr>
          <p:cNvPr id="8" name="Oval 7">
            <a:extLst>
              <a:ext uri="{FF2B5EF4-FFF2-40B4-BE49-F238E27FC236}">
                <a16:creationId xmlns:a16="http://schemas.microsoft.com/office/drawing/2014/main" id="{7C6E5E83-E0AE-48EF-83A3-0D8441A1D535}"/>
              </a:ext>
            </a:extLst>
          </p:cNvPr>
          <p:cNvSpPr/>
          <p:nvPr/>
        </p:nvSpPr>
        <p:spPr bwMode="auto">
          <a:xfrm>
            <a:off x="1034044" y="1927339"/>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9" name="Graphic 8" descr="Money with solid fill">
            <a:extLst>
              <a:ext uri="{FF2B5EF4-FFF2-40B4-BE49-F238E27FC236}">
                <a16:creationId xmlns:a16="http://schemas.microsoft.com/office/drawing/2014/main" id="{45C5455D-629A-18CA-3C5D-DBDF8D245C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34912">
            <a:off x="1076596" y="1980033"/>
            <a:ext cx="624635" cy="624635"/>
          </a:xfrm>
          <a:prstGeom prst="rect">
            <a:avLst/>
          </a:prstGeom>
        </p:spPr>
      </p:pic>
      <p:sp>
        <p:nvSpPr>
          <p:cNvPr id="4" name="TextBox 3">
            <a:extLst>
              <a:ext uri="{FF2B5EF4-FFF2-40B4-BE49-F238E27FC236}">
                <a16:creationId xmlns:a16="http://schemas.microsoft.com/office/drawing/2014/main" id="{2E8D55CE-B70A-DB1E-0913-0E35DCC2A9F2}"/>
              </a:ext>
            </a:extLst>
          </p:cNvPr>
          <p:cNvSpPr txBox="1"/>
          <p:nvPr/>
        </p:nvSpPr>
        <p:spPr>
          <a:xfrm>
            <a:off x="7608595" y="3784847"/>
            <a:ext cx="130810" cy="164702"/>
          </a:xfrm>
          <a:prstGeom prst="rect">
            <a:avLst/>
          </a:prstGeom>
          <a:noFill/>
        </p:spPr>
        <p:txBody>
          <a:bodyPr wrap="square" rtlCol="0">
            <a:spAutoFit/>
          </a:bodyPr>
          <a:lstStyle/>
          <a:p>
            <a:endParaRPr lang="en-GB" dirty="0"/>
          </a:p>
        </p:txBody>
      </p:sp>
      <p:graphicFrame>
        <p:nvGraphicFramePr>
          <p:cNvPr id="7" name="Table 8">
            <a:extLst>
              <a:ext uri="{FF2B5EF4-FFF2-40B4-BE49-F238E27FC236}">
                <a16:creationId xmlns:a16="http://schemas.microsoft.com/office/drawing/2014/main" id="{F5A908A3-5A0E-AEA3-C9F1-38B76D03470C}"/>
              </a:ext>
            </a:extLst>
          </p:cNvPr>
          <p:cNvGraphicFramePr>
            <a:graphicFrameLocks noGrp="1"/>
          </p:cNvGraphicFramePr>
          <p:nvPr/>
        </p:nvGraphicFramePr>
        <p:xfrm>
          <a:off x="3320718" y="2828474"/>
          <a:ext cx="7523116" cy="3764280"/>
        </p:xfrm>
        <a:graphic>
          <a:graphicData uri="http://schemas.openxmlformats.org/drawingml/2006/table">
            <a:tbl>
              <a:tblPr firstRow="1" bandRow="1">
                <a:tableStyleId>{5C22544A-7EE6-4342-B048-85BDC9FD1C3A}</a:tableStyleId>
              </a:tblPr>
              <a:tblGrid>
                <a:gridCol w="7523116">
                  <a:extLst>
                    <a:ext uri="{9D8B030D-6E8A-4147-A177-3AD203B41FA5}">
                      <a16:colId xmlns:a16="http://schemas.microsoft.com/office/drawing/2014/main" val="220916023"/>
                    </a:ext>
                  </a:extLst>
                </a:gridCol>
              </a:tblGrid>
              <a:tr h="370840">
                <a:tc>
                  <a:txBody>
                    <a:bodyPr/>
                    <a:lstStyle/>
                    <a:p>
                      <a:pPr marL="342900" lvl="0" indent="-342900" algn="l" defTabSz="914400" rtl="0" eaLnBrk="1" latinLnBrk="0" hangingPunct="1">
                        <a:spcBef>
                          <a:spcPts val="300"/>
                        </a:spcBef>
                        <a:spcAft>
                          <a:spcPts val="300"/>
                        </a:spcAft>
                        <a:buFont typeface="Arial" panose="020B0604020202020204" pitchFamily="34" charset="0"/>
                        <a:buChar char="•"/>
                      </a:pPr>
                      <a:r>
                        <a:rPr lang="en-GB" sz="1800" b="1" kern="1200" dirty="0">
                          <a:solidFill>
                            <a:schemeClr val="accent2"/>
                          </a:solidFill>
                          <a:effectLst/>
                          <a:latin typeface="Arial" panose="020B0604020202020204" pitchFamily="34" charset="0"/>
                          <a:ea typeface="+mn-ea"/>
                          <a:cs typeface="Arial" panose="020B0604020202020204" pitchFamily="34" charset="0"/>
                        </a:rPr>
                        <a:t>language</a:t>
                      </a:r>
                      <a:r>
                        <a:rPr lang="en-GB" sz="1800" b="0" kern="1200" dirty="0">
                          <a:solidFill>
                            <a:schemeClr val="accent2"/>
                          </a:solidFill>
                          <a:effectLst/>
                          <a:latin typeface="Arial" panose="020B0604020202020204" pitchFamily="34" charset="0"/>
                          <a:ea typeface="+mn-ea"/>
                          <a:cs typeface="Arial" panose="020B0604020202020204" pitchFamily="34" charset="0"/>
                        </a:rPr>
                        <a:t>—Section 23 uses simple concise language which is different to the language in IFRS 15</a:t>
                      </a:r>
                    </a:p>
                    <a:p>
                      <a:pPr marL="342900" lvl="0" indent="-342900" algn="l" defTabSz="914400" rtl="0" eaLnBrk="1" latinLnBrk="0" hangingPunct="1">
                        <a:spcBef>
                          <a:spcPts val="300"/>
                        </a:spcBef>
                        <a:spcAft>
                          <a:spcPts val="300"/>
                        </a:spcAft>
                        <a:buFont typeface="Arial" panose="020B0604020202020204" pitchFamily="34" charset="0"/>
                        <a:buChar char="•"/>
                      </a:pPr>
                      <a:r>
                        <a:rPr lang="en-GB" sz="1800" b="1" kern="1200" dirty="0">
                          <a:solidFill>
                            <a:schemeClr val="accent2"/>
                          </a:solidFill>
                          <a:effectLst/>
                          <a:latin typeface="Arial" panose="020B0604020202020204" pitchFamily="34" charset="0"/>
                          <a:ea typeface="+mn-ea"/>
                          <a:cs typeface="Arial" panose="020B0604020202020204" pitchFamily="34" charset="0"/>
                        </a:rPr>
                        <a:t>recognition and measurement</a:t>
                      </a:r>
                      <a:r>
                        <a:rPr lang="en-GB" sz="1800" b="0" kern="1200" dirty="0">
                          <a:solidFill>
                            <a:schemeClr val="accent2"/>
                          </a:solidFill>
                          <a:effectLst/>
                          <a:latin typeface="Arial" panose="020B0604020202020204" pitchFamily="34" charset="0"/>
                          <a:ea typeface="+mn-ea"/>
                          <a:cs typeface="Arial" panose="020B0604020202020204" pitchFamily="34" charset="0"/>
                        </a:rPr>
                        <a:t>,</a:t>
                      </a:r>
                      <a:r>
                        <a:rPr lang="en-GB" sz="1800" b="1" kern="1200" dirty="0">
                          <a:solidFill>
                            <a:schemeClr val="accent2"/>
                          </a:solidFill>
                          <a:effectLst/>
                          <a:latin typeface="Arial" panose="020B0604020202020204" pitchFamily="34" charset="0"/>
                          <a:ea typeface="+mn-ea"/>
                          <a:cs typeface="Arial" panose="020B0604020202020204" pitchFamily="34" charset="0"/>
                        </a:rPr>
                        <a:t> </a:t>
                      </a:r>
                      <a:r>
                        <a:rPr lang="en-GB" sz="1800" b="0" kern="1200" dirty="0">
                          <a:solidFill>
                            <a:schemeClr val="accent2"/>
                          </a:solidFill>
                          <a:effectLst/>
                          <a:latin typeface="Arial" panose="020B0604020202020204" pitchFamily="34" charset="0"/>
                          <a:ea typeface="+mn-ea"/>
                          <a:cs typeface="Arial" panose="020B0604020202020204" pitchFamily="34" charset="0"/>
                        </a:rPr>
                        <a:t>including simplifications for:</a:t>
                      </a:r>
                    </a:p>
                    <a:p>
                      <a:pPr marL="742950" lvl="1" indent="-285750" algn="l" defTabSz="914400" rtl="0" eaLnBrk="1" latinLnBrk="0" hangingPunct="1">
                        <a:spcBef>
                          <a:spcPts val="300"/>
                        </a:spcBef>
                        <a:spcAft>
                          <a:spcPts val="300"/>
                        </a:spcAft>
                        <a:buFont typeface="Arial" panose="020B0604020202020204" pitchFamily="34" charset="0"/>
                        <a:buChar char="•"/>
                      </a:pPr>
                      <a:r>
                        <a:rPr lang="en-GB" sz="1800" b="0" kern="1200" dirty="0">
                          <a:solidFill>
                            <a:schemeClr val="accent2"/>
                          </a:solidFill>
                          <a:effectLst/>
                          <a:latin typeface="Arial" panose="020B0604020202020204" pitchFamily="34" charset="0"/>
                          <a:ea typeface="+mn-ea"/>
                          <a:cs typeface="Arial" panose="020B0604020202020204" pitchFamily="34" charset="0"/>
                        </a:rPr>
                        <a:t>warranties—no assessment required whether a warranty provides a customer with a service in addition to the assurance</a:t>
                      </a:r>
                    </a:p>
                    <a:p>
                      <a:pPr marL="742950" lvl="1" indent="-285750" algn="l" defTabSz="914400" rtl="0" eaLnBrk="1" latinLnBrk="0" hangingPunct="1">
                        <a:spcBef>
                          <a:spcPts val="300"/>
                        </a:spcBef>
                        <a:spcAft>
                          <a:spcPts val="300"/>
                        </a:spcAft>
                        <a:buFont typeface="Arial" panose="020B0604020202020204" pitchFamily="34" charset="0"/>
                        <a:buChar char="•"/>
                      </a:pPr>
                      <a:r>
                        <a:rPr lang="en-GB" sz="1800" b="0" kern="1200" dirty="0">
                          <a:solidFill>
                            <a:schemeClr val="accent2"/>
                          </a:solidFill>
                          <a:effectLst/>
                          <a:latin typeface="Arial" panose="020B0604020202020204" pitchFamily="34" charset="0"/>
                          <a:ea typeface="+mn-ea"/>
                          <a:cs typeface="Arial" panose="020B0604020202020204" pitchFamily="34" charset="0"/>
                        </a:rPr>
                        <a:t>customer options—material rights arising from a contract with a customer are accounted for separately only if an entity can do so without undue cost or effort</a:t>
                      </a:r>
                    </a:p>
                    <a:p>
                      <a:pPr marL="742950" lvl="1" indent="-285750" algn="l" defTabSz="914400" rtl="0" eaLnBrk="1" latinLnBrk="0" hangingPunct="1">
                        <a:spcBef>
                          <a:spcPts val="300"/>
                        </a:spcBef>
                        <a:spcAft>
                          <a:spcPts val="300"/>
                        </a:spcAft>
                        <a:buFont typeface="Arial" panose="020B0604020202020204" pitchFamily="34" charset="0"/>
                        <a:buChar char="•"/>
                      </a:pPr>
                      <a:r>
                        <a:rPr lang="en-GB" sz="1800" b="0" kern="1200" dirty="0">
                          <a:solidFill>
                            <a:schemeClr val="accent2"/>
                          </a:solidFill>
                          <a:effectLst/>
                          <a:latin typeface="Arial" panose="020B0604020202020204" pitchFamily="34" charset="0"/>
                          <a:ea typeface="+mn-ea"/>
                          <a:cs typeface="Arial" panose="020B0604020202020204" pitchFamily="34" charset="0"/>
                        </a:rPr>
                        <a:t>contract costs—costs to obtain a contract recognised as expenses when incurred</a:t>
                      </a:r>
                    </a:p>
                    <a:p>
                      <a:pPr marL="285750" lvl="0" indent="-285750" algn="l" defTabSz="914400" rtl="0" eaLnBrk="1" latinLnBrk="0" hangingPunct="1">
                        <a:spcBef>
                          <a:spcPts val="300"/>
                        </a:spcBef>
                        <a:spcAft>
                          <a:spcPts val="300"/>
                        </a:spcAft>
                        <a:buFont typeface="Arial" panose="020B0604020202020204" pitchFamily="34" charset="0"/>
                        <a:buChar char="•"/>
                      </a:pPr>
                      <a:r>
                        <a:rPr lang="en-GB" sz="1800" b="1" kern="1200" dirty="0">
                          <a:solidFill>
                            <a:schemeClr val="accent2"/>
                          </a:solidFill>
                          <a:effectLst/>
                          <a:latin typeface="Arial" panose="020B0604020202020204" pitchFamily="34" charset="0"/>
                          <a:ea typeface="+mn-ea"/>
                          <a:cs typeface="Arial" panose="020B0604020202020204" pitchFamily="34" charset="0"/>
                        </a:rPr>
                        <a:t>disclosure</a:t>
                      </a:r>
                      <a:r>
                        <a:rPr lang="en-GB" sz="1800" b="0" kern="1200" dirty="0">
                          <a:solidFill>
                            <a:schemeClr val="accent2"/>
                          </a:solidFill>
                          <a:effectLst/>
                          <a:latin typeface="Arial" panose="020B0604020202020204" pitchFamily="34" charset="0"/>
                          <a:ea typeface="+mn-ea"/>
                          <a:cs typeface="Arial" panose="020B0604020202020204" pitchFamily="34" charset="0"/>
                        </a:rPr>
                        <a:t>—Section 23 includes simplifications of the disclosure requirements in IFRS 15</a:t>
                      </a:r>
                      <a:endParaRPr lang="en-NZ" sz="1800" b="0" kern="1200" dirty="0">
                        <a:solidFill>
                          <a:schemeClr val="accent2"/>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3" name="Rectangle 2">
            <a:extLst>
              <a:ext uri="{FF2B5EF4-FFF2-40B4-BE49-F238E27FC236}">
                <a16:creationId xmlns:a16="http://schemas.microsoft.com/office/drawing/2014/main" id="{AD976FDD-66F5-0A28-269C-7E4951FF10E0}"/>
              </a:ext>
            </a:extLst>
          </p:cNvPr>
          <p:cNvSpPr/>
          <p:nvPr/>
        </p:nvSpPr>
        <p:spPr>
          <a:xfrm>
            <a:off x="1019173" y="2828474"/>
            <a:ext cx="2301544" cy="376428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r>
              <a:rPr lang="en-NZ" sz="1800" dirty="0">
                <a:solidFill>
                  <a:schemeClr val="bg1"/>
                </a:solidFill>
                <a:effectLst/>
                <a:latin typeface="Arial" panose="020B0604020202020204" pitchFamily="34" charset="0"/>
              </a:rPr>
              <a:t>The outcome of applying the alignment approach is that the IASB will revise Section 23 to be based on IFRS 15 with simplifications for: </a:t>
            </a:r>
          </a:p>
          <a:p>
            <a:pPr marL="0" indent="0">
              <a:spcBef>
                <a:spcPts val="300"/>
              </a:spcBef>
              <a:spcAft>
                <a:spcPts val="300"/>
              </a:spcAft>
              <a:buFont typeface="Arial" panose="020B0604020202020204" pitchFamily="34" charset="0"/>
              <a:buNone/>
            </a:pPr>
            <a:endParaRPr lang="en-NZ" sz="1800" kern="1200" dirty="0">
              <a:solidFill>
                <a:schemeClr val="bg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3049139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4D95AF-8E94-6266-82CC-FA4C3925EB1F}"/>
              </a:ext>
            </a:extLst>
          </p:cNvPr>
          <p:cNvSpPr/>
          <p:nvPr/>
        </p:nvSpPr>
        <p:spPr>
          <a:xfrm>
            <a:off x="984251" y="3201991"/>
            <a:ext cx="1796655" cy="2481494"/>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Rectangle 8">
            <a:extLst>
              <a:ext uri="{FF2B5EF4-FFF2-40B4-BE49-F238E27FC236}">
                <a16:creationId xmlns:a16="http://schemas.microsoft.com/office/drawing/2014/main" id="{C38FBF8D-6477-9067-D6EB-317611673C67}"/>
              </a:ext>
            </a:extLst>
          </p:cNvPr>
          <p:cNvSpPr/>
          <p:nvPr/>
        </p:nvSpPr>
        <p:spPr bwMode="auto">
          <a:xfrm>
            <a:off x="1785560" y="2143237"/>
            <a:ext cx="8656904"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GB" sz="2000" dirty="0">
                <a:solidFill>
                  <a:schemeClr val="tx1"/>
                </a:solidFill>
                <a:latin typeface="Arial" panose="020B0604020202020204" pitchFamily="34" charset="0"/>
                <a:cs typeface="Arial" panose="020B0604020202020204" pitchFamily="34" charset="0"/>
              </a:rPr>
              <a:t>Reflecting improvements to IAS 7 </a:t>
            </a:r>
            <a:r>
              <a:rPr lang="en-GB" sz="2000" i="1" dirty="0">
                <a:solidFill>
                  <a:schemeClr val="tx1"/>
                </a:solidFill>
                <a:latin typeface="Arial" panose="020B0604020202020204" pitchFamily="34" charset="0"/>
                <a:cs typeface="Arial" panose="020B0604020202020204" pitchFamily="34" charset="0"/>
              </a:rPr>
              <a:t>Statement of Cash Flows </a:t>
            </a:r>
            <a:r>
              <a:rPr lang="en-GB" sz="2000" dirty="0">
                <a:solidFill>
                  <a:schemeClr val="tx1"/>
                </a:solidFill>
                <a:latin typeface="Arial" panose="020B0604020202020204" pitchFamily="34" charset="0"/>
                <a:cs typeface="Arial" panose="020B0604020202020204" pitchFamily="34" charset="0"/>
              </a:rPr>
              <a:t>disclosures</a:t>
            </a:r>
          </a:p>
        </p:txBody>
      </p:sp>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en-GB" sz="3000" kern="0" dirty="0"/>
              <a:t>Section 7 </a:t>
            </a:r>
            <a:r>
              <a:rPr lang="en-GB" sz="3000" i="1" kern="0" dirty="0"/>
              <a:t>Statement of Cash Flows </a:t>
            </a:r>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44</a:t>
            </a:fld>
            <a:endParaRPr lang="en-US"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CE154744-D1A6-C841-40D6-C83DAA2DA4C8}"/>
              </a:ext>
            </a:extLst>
          </p:cNvPr>
          <p:cNvSpPr/>
          <p:nvPr/>
        </p:nvSpPr>
        <p:spPr bwMode="auto">
          <a:xfrm>
            <a:off x="984252" y="2023280"/>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graphicFrame>
        <p:nvGraphicFramePr>
          <p:cNvPr id="3" name="Table 8">
            <a:extLst>
              <a:ext uri="{FF2B5EF4-FFF2-40B4-BE49-F238E27FC236}">
                <a16:creationId xmlns:a16="http://schemas.microsoft.com/office/drawing/2014/main" id="{636CCBA4-5284-79CD-3A6A-0DC82D84B0AB}"/>
              </a:ext>
            </a:extLst>
          </p:cNvPr>
          <p:cNvGraphicFramePr>
            <a:graphicFrameLocks noGrp="1"/>
          </p:cNvGraphicFramePr>
          <p:nvPr/>
        </p:nvGraphicFramePr>
        <p:xfrm>
          <a:off x="2780906" y="3203689"/>
          <a:ext cx="7661557" cy="2481493"/>
        </p:xfrm>
        <a:graphic>
          <a:graphicData uri="http://schemas.openxmlformats.org/drawingml/2006/table">
            <a:tbl>
              <a:tblPr firstRow="1" bandRow="1">
                <a:tableStyleId>{5C22544A-7EE6-4342-B048-85BDC9FD1C3A}</a:tableStyleId>
              </a:tblPr>
              <a:tblGrid>
                <a:gridCol w="7661557">
                  <a:extLst>
                    <a:ext uri="{9D8B030D-6E8A-4147-A177-3AD203B41FA5}">
                      <a16:colId xmlns:a16="http://schemas.microsoft.com/office/drawing/2014/main" val="220916023"/>
                    </a:ext>
                  </a:extLst>
                </a:gridCol>
              </a:tblGrid>
              <a:tr h="2481493">
                <a:tc>
                  <a:txBody>
                    <a:bodyPr/>
                    <a:lstStyle/>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800" b="1" kern="1200" dirty="0">
                          <a:solidFill>
                            <a:schemeClr val="accent2"/>
                          </a:solidFill>
                          <a:effectLst/>
                          <a:latin typeface="Arial" panose="020B0604020202020204" pitchFamily="34" charset="0"/>
                          <a:ea typeface="+mn-ea"/>
                          <a:cs typeface="+mn-cs"/>
                        </a:rPr>
                        <a:t>require an SME to disclose </a:t>
                      </a:r>
                      <a:r>
                        <a:rPr lang="en-GB" sz="1800" b="0" kern="1200" dirty="0">
                          <a:solidFill>
                            <a:schemeClr val="accent2"/>
                          </a:solidFill>
                          <a:effectLst/>
                          <a:latin typeface="Arial" panose="020B0604020202020204" pitchFamily="34" charset="0"/>
                          <a:ea typeface="+mn-ea"/>
                          <a:cs typeface="+mn-cs"/>
                        </a:rPr>
                        <a:t>a reconciliation of changes in liabilities arising from financing activities</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GB" sz="1800" b="0" kern="1200" dirty="0">
                        <a:solidFill>
                          <a:schemeClr val="accent2"/>
                        </a:solidFill>
                        <a:effectLst/>
                        <a:latin typeface="Arial" panose="020B0604020202020204" pitchFamily="34" charset="0"/>
                        <a:ea typeface="+mn-ea"/>
                        <a:cs typeface="+mn-cs"/>
                      </a:endParaRPr>
                    </a:p>
                    <a:p>
                      <a:pPr marL="342900" lvl="0" indent="-342900" algn="l" defTabSz="914400" rtl="0" eaLnBrk="1" latinLnBrk="0" hangingPunct="1">
                        <a:spcBef>
                          <a:spcPts val="300"/>
                        </a:spcBef>
                        <a:spcAft>
                          <a:spcPts val="300"/>
                        </a:spcAft>
                        <a:buFont typeface="Arial" panose="020B0604020202020204" pitchFamily="34" charset="0"/>
                        <a:buChar char="•"/>
                      </a:pPr>
                      <a:r>
                        <a:rPr lang="en-GB" sz="1800" b="1" kern="1200" dirty="0">
                          <a:solidFill>
                            <a:schemeClr val="accent2"/>
                          </a:solidFill>
                          <a:effectLst/>
                          <a:latin typeface="Arial" panose="020B0604020202020204" pitchFamily="34" charset="0"/>
                          <a:ea typeface="+mn-ea"/>
                          <a:cs typeface="+mn-cs"/>
                        </a:rPr>
                        <a:t>require an SME to disclose information about </a:t>
                      </a:r>
                      <a:r>
                        <a:rPr lang="en-GB" sz="1800" b="0" kern="1200" dirty="0">
                          <a:solidFill>
                            <a:schemeClr val="accent2"/>
                          </a:solidFill>
                          <a:effectLst/>
                          <a:latin typeface="Arial" panose="020B0604020202020204" pitchFamily="34" charset="0"/>
                          <a:ea typeface="+mn-ea"/>
                          <a:cs typeface="+mn-cs"/>
                        </a:rPr>
                        <a:t>its supplier finance arrangements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7" name="TextBox 6">
            <a:extLst>
              <a:ext uri="{FF2B5EF4-FFF2-40B4-BE49-F238E27FC236}">
                <a16:creationId xmlns:a16="http://schemas.microsoft.com/office/drawing/2014/main" id="{F9245106-C1E4-732A-43D8-6B9C32A638A1}"/>
              </a:ext>
            </a:extLst>
          </p:cNvPr>
          <p:cNvSpPr txBox="1"/>
          <p:nvPr/>
        </p:nvSpPr>
        <p:spPr>
          <a:xfrm>
            <a:off x="1104013" y="3274279"/>
            <a:ext cx="1676893" cy="2031325"/>
          </a:xfrm>
          <a:prstGeom prst="rect">
            <a:avLst/>
          </a:prstGeom>
          <a:solidFill>
            <a:schemeClr val="accent2"/>
          </a:solidFill>
          <a:ln>
            <a:solidFill>
              <a:schemeClr val="accent2"/>
            </a:solidFill>
          </a:ln>
        </p:spPr>
        <p:txBody>
          <a:bodyPr wrap="square">
            <a:spAutoFit/>
          </a:bodyPr>
          <a:lstStyle/>
          <a:p>
            <a:pPr marL="0" indent="0">
              <a:spcBef>
                <a:spcPts val="300"/>
              </a:spcBef>
              <a:spcAft>
                <a:spcPts val="300"/>
              </a:spcAft>
              <a:buFont typeface="Arial" panose="020B0604020202020204" pitchFamily="34" charset="0"/>
              <a:buNone/>
            </a:pPr>
            <a:r>
              <a:rPr lang="en-NZ" sz="1800" dirty="0">
                <a:solidFill>
                  <a:schemeClr val="bg1"/>
                </a:solidFill>
                <a:effectLst/>
                <a:latin typeface="Arial" panose="020B0604020202020204" pitchFamily="34" charset="0"/>
              </a:rPr>
              <a:t>The outcome of applying the alignment approach to amendments to IAS 7 is that the IASB will: </a:t>
            </a:r>
          </a:p>
        </p:txBody>
      </p:sp>
      <p:pic>
        <p:nvPicPr>
          <p:cNvPr id="8" name="Graphic 7" descr="Postit Notes with solid fill">
            <a:extLst>
              <a:ext uri="{FF2B5EF4-FFF2-40B4-BE49-F238E27FC236}">
                <a16:creationId xmlns:a16="http://schemas.microsoft.com/office/drawing/2014/main" id="{59C43AD3-B9A2-B0EF-313F-F11DA380899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6418" y="2053045"/>
            <a:ext cx="672863" cy="672863"/>
          </a:xfrm>
          <a:prstGeom prst="rect">
            <a:avLst/>
          </a:prstGeom>
        </p:spPr>
      </p:pic>
    </p:spTree>
    <p:extLst>
      <p:ext uri="{BB962C8B-B14F-4D97-AF65-F5344CB8AC3E}">
        <p14:creationId xmlns:p14="http://schemas.microsoft.com/office/powerpoint/2010/main" val="93295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en-GB" sz="3000" dirty="0"/>
              <a:t>Section 30 </a:t>
            </a:r>
            <a:r>
              <a:rPr lang="en-GB" sz="3000" i="1" dirty="0"/>
              <a:t>Foreign Currency Translation </a:t>
            </a:r>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45</a:t>
            </a:fld>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FCAFC9-C7CA-AC63-F4D6-50F3305A9F5C}"/>
              </a:ext>
            </a:extLst>
          </p:cNvPr>
          <p:cNvSpPr/>
          <p:nvPr/>
        </p:nvSpPr>
        <p:spPr bwMode="auto">
          <a:xfrm>
            <a:off x="1882106" y="2099966"/>
            <a:ext cx="10038712"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GB" sz="1800" dirty="0">
                <a:solidFill>
                  <a:schemeClr val="tx1"/>
                </a:solidFill>
                <a:latin typeface="Arial" panose="020B0604020202020204" pitchFamily="34" charset="0"/>
                <a:cs typeface="Arial" panose="020B0604020202020204" pitchFamily="34" charset="0"/>
              </a:rPr>
              <a:t>Reflecting </a:t>
            </a:r>
            <a:r>
              <a:rPr lang="en-GB" dirty="0">
                <a:latin typeface="Arial" panose="020B0604020202020204" pitchFamily="34" charset="0"/>
                <a:cs typeface="Arial" panose="020B0604020202020204" pitchFamily="34" charset="0"/>
              </a:rPr>
              <a:t>amendments</a:t>
            </a:r>
            <a:r>
              <a:rPr lang="en-GB" sz="1800" dirty="0">
                <a:solidFill>
                  <a:schemeClr val="tx1"/>
                </a:solidFill>
                <a:latin typeface="Arial" panose="020B0604020202020204" pitchFamily="34" charset="0"/>
                <a:cs typeface="Arial" panose="020B0604020202020204" pitchFamily="34" charset="0"/>
              </a:rPr>
              <a:t> to IAS 21 </a:t>
            </a:r>
            <a:r>
              <a:rPr lang="en-GB" sz="1800" i="1" dirty="0">
                <a:solidFill>
                  <a:schemeClr val="tx1"/>
                </a:solidFill>
                <a:latin typeface="Arial" panose="020B0604020202020204" pitchFamily="34" charset="0"/>
                <a:cs typeface="Arial" panose="020B0604020202020204" pitchFamily="34" charset="0"/>
              </a:rPr>
              <a:t>The Effects of Changes in Foreign Exchange Rates </a:t>
            </a:r>
            <a:r>
              <a:rPr lang="en-GB" sz="1800" dirty="0">
                <a:solidFill>
                  <a:schemeClr val="tx1"/>
                </a:solidFill>
                <a:latin typeface="Arial" panose="020B0604020202020204" pitchFamily="34" charset="0"/>
                <a:cs typeface="Arial" panose="020B0604020202020204" pitchFamily="34" charset="0"/>
              </a:rPr>
              <a:t>about lack of exchangeability</a:t>
            </a:r>
            <a:r>
              <a:rPr lang="en-GB" sz="1800" i="1" dirty="0">
                <a:solidFill>
                  <a:schemeClr val="tx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IFRIC 22 </a:t>
            </a:r>
            <a:r>
              <a:rPr lang="en-GB" i="1" dirty="0">
                <a:latin typeface="Arial" panose="020B0604020202020204" pitchFamily="34" charset="0"/>
                <a:cs typeface="Arial" panose="020B0604020202020204" pitchFamily="34" charset="0"/>
              </a:rPr>
              <a:t>Foreign Currency Transactions and Advance Consideration</a:t>
            </a:r>
            <a:endParaRPr lang="en-GB" sz="1800" i="1" dirty="0">
              <a:solidFill>
                <a:schemeClr val="tx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7C6E5E83-E0AE-48EF-83A3-0D8441A1D535}"/>
              </a:ext>
            </a:extLst>
          </p:cNvPr>
          <p:cNvSpPr/>
          <p:nvPr/>
        </p:nvSpPr>
        <p:spPr bwMode="auto">
          <a:xfrm>
            <a:off x="1034044" y="1927339"/>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9" name="Graphic 8" descr="Money with solid fill">
            <a:extLst>
              <a:ext uri="{FF2B5EF4-FFF2-40B4-BE49-F238E27FC236}">
                <a16:creationId xmlns:a16="http://schemas.microsoft.com/office/drawing/2014/main" id="{45C5455D-629A-18CA-3C5D-DBDF8D245C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34912">
            <a:off x="1076596" y="1980033"/>
            <a:ext cx="624635" cy="624635"/>
          </a:xfrm>
          <a:prstGeom prst="rect">
            <a:avLst/>
          </a:prstGeom>
        </p:spPr>
      </p:pic>
      <p:sp>
        <p:nvSpPr>
          <p:cNvPr id="4" name="TextBox 3">
            <a:extLst>
              <a:ext uri="{FF2B5EF4-FFF2-40B4-BE49-F238E27FC236}">
                <a16:creationId xmlns:a16="http://schemas.microsoft.com/office/drawing/2014/main" id="{2E8D55CE-B70A-DB1E-0913-0E35DCC2A9F2}"/>
              </a:ext>
            </a:extLst>
          </p:cNvPr>
          <p:cNvSpPr txBox="1"/>
          <p:nvPr/>
        </p:nvSpPr>
        <p:spPr>
          <a:xfrm>
            <a:off x="7608595" y="3784847"/>
            <a:ext cx="130810" cy="164702"/>
          </a:xfrm>
          <a:prstGeom prst="rect">
            <a:avLst/>
          </a:prstGeom>
          <a:noFill/>
        </p:spPr>
        <p:txBody>
          <a:bodyPr wrap="square" rtlCol="0">
            <a:spAutoFit/>
          </a:bodyPr>
          <a:lstStyle/>
          <a:p>
            <a:endParaRPr lang="en-GB" dirty="0"/>
          </a:p>
        </p:txBody>
      </p:sp>
      <p:graphicFrame>
        <p:nvGraphicFramePr>
          <p:cNvPr id="3" name="Table 8">
            <a:extLst>
              <a:ext uri="{FF2B5EF4-FFF2-40B4-BE49-F238E27FC236}">
                <a16:creationId xmlns:a16="http://schemas.microsoft.com/office/drawing/2014/main" id="{8B512411-991D-438B-E7B7-C71DE0373778}"/>
              </a:ext>
            </a:extLst>
          </p:cNvPr>
          <p:cNvGraphicFramePr>
            <a:graphicFrameLocks noGrp="1"/>
          </p:cNvGraphicFramePr>
          <p:nvPr/>
        </p:nvGraphicFramePr>
        <p:xfrm>
          <a:off x="3320718" y="2828473"/>
          <a:ext cx="7523116" cy="2940313"/>
        </p:xfrm>
        <a:graphic>
          <a:graphicData uri="http://schemas.openxmlformats.org/drawingml/2006/table">
            <a:tbl>
              <a:tblPr firstRow="1" bandRow="1">
                <a:tableStyleId>{5C22544A-7EE6-4342-B048-85BDC9FD1C3A}</a:tableStyleId>
              </a:tblPr>
              <a:tblGrid>
                <a:gridCol w="7523116">
                  <a:extLst>
                    <a:ext uri="{9D8B030D-6E8A-4147-A177-3AD203B41FA5}">
                      <a16:colId xmlns:a16="http://schemas.microsoft.com/office/drawing/2014/main" val="220916023"/>
                    </a:ext>
                  </a:extLst>
                </a:gridCol>
              </a:tblGrid>
              <a:tr h="2940313">
                <a:tc>
                  <a:txBody>
                    <a:bodyPr/>
                    <a:lstStyle/>
                    <a:p>
                      <a:pPr marL="342900" lvl="0" indent="-342900" algn="l" defTabSz="914400" rtl="0" eaLnBrk="1" latinLnBrk="0" hangingPunct="1">
                        <a:spcBef>
                          <a:spcPts val="300"/>
                        </a:spcBef>
                        <a:spcAft>
                          <a:spcPts val="300"/>
                        </a:spcAft>
                        <a:buFont typeface="Arial" panose="020B0604020202020204" pitchFamily="34" charset="0"/>
                        <a:buChar char="•"/>
                      </a:pPr>
                      <a:r>
                        <a:rPr lang="en-GB" sz="1800" b="1" kern="1200" dirty="0">
                          <a:solidFill>
                            <a:schemeClr val="accent2"/>
                          </a:solidFill>
                          <a:effectLst/>
                          <a:latin typeface="Arial" panose="020B0604020202020204" pitchFamily="34" charset="0"/>
                          <a:ea typeface="+mn-ea"/>
                          <a:cs typeface="Arial" panose="020B0604020202020204" pitchFamily="34" charset="0"/>
                        </a:rPr>
                        <a:t>require an SME to apply </a:t>
                      </a:r>
                      <a:r>
                        <a:rPr lang="en-GB" sz="1800" b="0" kern="1200" dirty="0">
                          <a:solidFill>
                            <a:schemeClr val="accent2"/>
                          </a:solidFill>
                          <a:effectLst/>
                          <a:latin typeface="Arial" panose="020B0604020202020204" pitchFamily="34" charset="0"/>
                          <a:ea typeface="+mn-ea"/>
                          <a:cs typeface="Arial" panose="020B0604020202020204" pitchFamily="34" charset="0"/>
                        </a:rPr>
                        <a:t>a consistent approach in:</a:t>
                      </a:r>
                    </a:p>
                    <a:p>
                      <a:pPr marL="742950" lvl="1" indent="-285750" algn="l" defTabSz="914400" rtl="0" eaLnBrk="1" latinLnBrk="0" hangingPunct="1">
                        <a:spcBef>
                          <a:spcPts val="300"/>
                        </a:spcBef>
                        <a:spcAft>
                          <a:spcPts val="300"/>
                        </a:spcAft>
                        <a:buFont typeface="Arial" panose="020B0604020202020204" pitchFamily="34" charset="0"/>
                        <a:buChar char="•"/>
                      </a:pPr>
                      <a:r>
                        <a:rPr lang="en-GB" sz="1800" b="0" kern="1200" dirty="0">
                          <a:solidFill>
                            <a:schemeClr val="accent2"/>
                          </a:solidFill>
                          <a:effectLst/>
                          <a:latin typeface="Arial" panose="020B0604020202020204" pitchFamily="34" charset="0"/>
                          <a:ea typeface="+mn-ea"/>
                          <a:cs typeface="Arial" panose="020B0604020202020204" pitchFamily="34" charset="0"/>
                        </a:rPr>
                        <a:t>assessing whether a currency can be exchanged into another currency; and </a:t>
                      </a:r>
                    </a:p>
                    <a:p>
                      <a:pPr marL="742950" lvl="1" indent="-285750" algn="l" defTabSz="914400" rtl="0" eaLnBrk="1" latinLnBrk="0" hangingPunct="1">
                        <a:spcBef>
                          <a:spcPts val="300"/>
                        </a:spcBef>
                        <a:spcAft>
                          <a:spcPts val="300"/>
                        </a:spcAft>
                        <a:buFont typeface="Arial" panose="020B0604020202020204" pitchFamily="34" charset="0"/>
                        <a:buChar char="•"/>
                      </a:pPr>
                      <a:r>
                        <a:rPr lang="en-GB" sz="1800" b="0" kern="1200" dirty="0">
                          <a:solidFill>
                            <a:schemeClr val="accent2"/>
                          </a:solidFill>
                          <a:effectLst/>
                          <a:latin typeface="Arial" panose="020B0604020202020204" pitchFamily="34" charset="0"/>
                          <a:ea typeface="+mn-ea"/>
                          <a:cs typeface="Arial" panose="020B0604020202020204" pitchFamily="34" charset="0"/>
                        </a:rPr>
                        <a:t>estimating the exchange rate to use (and the disclosures to provide) when a currency cannot be exchanged into another currency; and </a:t>
                      </a:r>
                    </a:p>
                    <a:p>
                      <a:pPr marL="342900" lvl="0" indent="-342900" algn="l" defTabSz="914400" rtl="0" eaLnBrk="1" latinLnBrk="0" hangingPunct="1">
                        <a:spcBef>
                          <a:spcPts val="300"/>
                        </a:spcBef>
                        <a:spcAft>
                          <a:spcPts val="300"/>
                        </a:spcAft>
                        <a:buFont typeface="Arial" panose="020B0604020202020204" pitchFamily="34" charset="0"/>
                        <a:buChar char="•"/>
                      </a:pPr>
                      <a:r>
                        <a:rPr lang="en-GB" sz="1800" b="1" kern="1200" dirty="0">
                          <a:solidFill>
                            <a:schemeClr val="accent2"/>
                          </a:solidFill>
                          <a:effectLst/>
                          <a:latin typeface="Arial" panose="020B0604020202020204" pitchFamily="34" charset="0"/>
                          <a:ea typeface="+mn-ea"/>
                          <a:cs typeface="Arial" panose="020B0604020202020204" pitchFamily="34" charset="0"/>
                        </a:rPr>
                        <a:t>provide guidance on advance consideration </a:t>
                      </a:r>
                      <a:r>
                        <a:rPr lang="en-GB" sz="1800" b="0" kern="1200" dirty="0">
                          <a:solidFill>
                            <a:schemeClr val="accent2"/>
                          </a:solidFill>
                          <a:effectLst/>
                          <a:latin typeface="Arial" panose="020B0604020202020204" pitchFamily="34" charset="0"/>
                          <a:ea typeface="+mn-ea"/>
                          <a:cs typeface="Arial" panose="020B0604020202020204" pitchFamily="34" charset="0"/>
                        </a:rPr>
                        <a:t>in a foreign currency.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10" name="Rectangle 9">
            <a:extLst>
              <a:ext uri="{FF2B5EF4-FFF2-40B4-BE49-F238E27FC236}">
                <a16:creationId xmlns:a16="http://schemas.microsoft.com/office/drawing/2014/main" id="{A94AAD4A-92D7-3E2A-18A3-9640906A9242}"/>
              </a:ext>
            </a:extLst>
          </p:cNvPr>
          <p:cNvSpPr/>
          <p:nvPr/>
        </p:nvSpPr>
        <p:spPr>
          <a:xfrm>
            <a:off x="1019173" y="2828474"/>
            <a:ext cx="2301544" cy="2940314"/>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ts val="300"/>
              </a:spcBef>
              <a:spcAft>
                <a:spcPts val="300"/>
              </a:spcAft>
              <a:buFont typeface="Arial" panose="020B0604020202020204" pitchFamily="34" charset="0"/>
              <a:buNone/>
            </a:pPr>
            <a:r>
              <a:rPr lang="en-NZ" sz="1800" dirty="0">
                <a:solidFill>
                  <a:schemeClr val="bg1"/>
                </a:solidFill>
                <a:effectLst/>
                <a:latin typeface="Arial" panose="020B0604020202020204" pitchFamily="34" charset="0"/>
              </a:rPr>
              <a:t>The outcome of applying the alignment approach to amendments to IAS 21 and IFRIC 22 is that the IASB will: </a:t>
            </a:r>
          </a:p>
          <a:p>
            <a:pPr marL="0" indent="0">
              <a:spcBef>
                <a:spcPts val="300"/>
              </a:spcBef>
              <a:spcAft>
                <a:spcPts val="300"/>
              </a:spcAft>
              <a:buFont typeface="Arial" panose="020B0604020202020204" pitchFamily="34" charset="0"/>
              <a:buNone/>
            </a:pPr>
            <a:endParaRPr lang="en-NZ" sz="1800" kern="1200" dirty="0">
              <a:solidFill>
                <a:schemeClr val="bg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3934463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0257B84-77C1-24F9-683E-992840A222B7}"/>
              </a:ext>
            </a:extLst>
          </p:cNvPr>
          <p:cNvSpPr>
            <a:spLocks noGrp="1"/>
          </p:cNvSpPr>
          <p:nvPr>
            <p:ph type="body" sz="quarter" idx="14"/>
          </p:nvPr>
        </p:nvSpPr>
        <p:spPr>
          <a:xfrm>
            <a:off x="1019173" y="1351313"/>
            <a:ext cx="9893397" cy="789588"/>
          </a:xfrm>
        </p:spPr>
        <p:txBody>
          <a:bodyPr/>
          <a:lstStyle/>
          <a:p>
            <a:r>
              <a:rPr lang="en-US" sz="2600" dirty="0"/>
              <a:t>User needs</a:t>
            </a:r>
            <a:r>
              <a:rPr lang="en-GB" sz="2800" dirty="0"/>
              <a:t>—</a:t>
            </a:r>
            <a:r>
              <a:rPr lang="en-US" sz="2600" dirty="0"/>
              <a:t>improving disclosures</a:t>
            </a:r>
            <a:endParaRPr lang="en-US" sz="2600" b="1" dirty="0"/>
          </a:p>
        </p:txBody>
      </p:sp>
      <p:sp>
        <p:nvSpPr>
          <p:cNvPr id="2" name="Footer Placeholder 14">
            <a:extLst>
              <a:ext uri="{FF2B5EF4-FFF2-40B4-BE49-F238E27FC236}">
                <a16:creationId xmlns:a16="http://schemas.microsoft.com/office/drawing/2014/main" id="{9A009755-9610-DAB9-6957-4F1766B28095}"/>
              </a:ext>
            </a:extLst>
          </p:cNvPr>
          <p:cNvSpPr>
            <a:spLocks noGrp="1"/>
          </p:cNvSpPr>
          <p:nvPr>
            <p:ph type="ftr" sz="quarter" idx="3"/>
          </p:nvPr>
        </p:nvSpPr>
        <p:spPr>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22" name="Text Placeholder 12">
            <a:extLst>
              <a:ext uri="{FF2B5EF4-FFF2-40B4-BE49-F238E27FC236}">
                <a16:creationId xmlns:a16="http://schemas.microsoft.com/office/drawing/2014/main" id="{057A20F7-8ED7-0D3A-9824-CAF22725F2BE}"/>
              </a:ext>
            </a:extLst>
          </p:cNvPr>
          <p:cNvSpPr txBox="1">
            <a:spLocks/>
          </p:cNvSpPr>
          <p:nvPr/>
        </p:nvSpPr>
        <p:spPr>
          <a:xfrm>
            <a:off x="1294401" y="3032825"/>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dirty="0">
                <a:solidFill>
                  <a:schemeClr val="bg1"/>
                </a:solidFill>
                <a:latin typeface="Arial" panose="020B0604020202020204" pitchFamily="34" charset="0"/>
                <a:cs typeface="Arial" panose="020B0604020202020204" pitchFamily="34" charset="0"/>
              </a:rPr>
              <a:t>Liquidity information is important, including an SMEs ability to repay debt </a:t>
            </a:r>
          </a:p>
        </p:txBody>
      </p:sp>
      <p:sp>
        <p:nvSpPr>
          <p:cNvPr id="23" name="Text Placeholder 12">
            <a:extLst>
              <a:ext uri="{FF2B5EF4-FFF2-40B4-BE49-F238E27FC236}">
                <a16:creationId xmlns:a16="http://schemas.microsoft.com/office/drawing/2014/main" id="{C2FAC9F8-2661-24E3-40B8-BD8C5EF59D8A}"/>
              </a:ext>
            </a:extLst>
          </p:cNvPr>
          <p:cNvSpPr txBox="1">
            <a:spLocks/>
          </p:cNvSpPr>
          <p:nvPr/>
        </p:nvSpPr>
        <p:spPr>
          <a:xfrm>
            <a:off x="1285853" y="4047664"/>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dirty="0">
                <a:solidFill>
                  <a:schemeClr val="bg1"/>
                </a:solidFill>
                <a:latin typeface="Arial" panose="020B0604020202020204" pitchFamily="34" charset="0"/>
                <a:cs typeface="Arial" panose="020B0604020202020204" pitchFamily="34" charset="0"/>
              </a:rPr>
              <a:t>Further disaggregation of other payables and other payables would improve an SMEs information </a:t>
            </a:r>
          </a:p>
        </p:txBody>
      </p:sp>
      <p:sp>
        <p:nvSpPr>
          <p:cNvPr id="25" name="Text Placeholder 12">
            <a:extLst>
              <a:ext uri="{FF2B5EF4-FFF2-40B4-BE49-F238E27FC236}">
                <a16:creationId xmlns:a16="http://schemas.microsoft.com/office/drawing/2014/main" id="{38A07321-797C-B932-CA18-73D7CA529655}"/>
              </a:ext>
            </a:extLst>
          </p:cNvPr>
          <p:cNvSpPr txBox="1">
            <a:spLocks/>
          </p:cNvSpPr>
          <p:nvPr/>
        </p:nvSpPr>
        <p:spPr>
          <a:xfrm>
            <a:off x="6084977" y="3032825"/>
            <a:ext cx="4683826" cy="900000"/>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dirty="0">
                <a:solidFill>
                  <a:srgbClr val="072171"/>
                </a:solidFill>
                <a:latin typeface="Arial" panose="020B0604020202020204" pitchFamily="34" charset="0"/>
                <a:cs typeface="Arial" panose="020B0604020202020204" pitchFamily="34" charset="0"/>
              </a:rPr>
              <a:t>require disclosure of changes in liabilities arising from financing activities in Section 7</a:t>
            </a:r>
          </a:p>
        </p:txBody>
      </p:sp>
      <p:sp>
        <p:nvSpPr>
          <p:cNvPr id="26" name="Text Placeholder 12">
            <a:extLst>
              <a:ext uri="{FF2B5EF4-FFF2-40B4-BE49-F238E27FC236}">
                <a16:creationId xmlns:a16="http://schemas.microsoft.com/office/drawing/2014/main" id="{4F3C9EEC-7BCD-4B17-0918-BB444381CFB4}"/>
              </a:ext>
            </a:extLst>
          </p:cNvPr>
          <p:cNvSpPr txBox="1">
            <a:spLocks/>
          </p:cNvSpPr>
          <p:nvPr/>
        </p:nvSpPr>
        <p:spPr>
          <a:xfrm>
            <a:off x="6084977" y="4037551"/>
            <a:ext cx="4683826" cy="900000"/>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dirty="0">
                <a:solidFill>
                  <a:srgbClr val="072171"/>
                </a:solidFill>
                <a:latin typeface="Arial" panose="020B0604020202020204" pitchFamily="34" charset="0"/>
                <a:cs typeface="Arial" panose="020B0604020202020204" pitchFamily="34" charset="0"/>
              </a:rPr>
              <a:t>amend the requirements on require the disaggregation of line items in the statement of financial position when such presentation is helpful to users in Section 4</a:t>
            </a:r>
          </a:p>
        </p:txBody>
      </p:sp>
      <p:sp>
        <p:nvSpPr>
          <p:cNvPr id="29" name="Isosceles Triangle 28">
            <a:extLst>
              <a:ext uri="{FF2B5EF4-FFF2-40B4-BE49-F238E27FC236}">
                <a16:creationId xmlns:a16="http://schemas.microsoft.com/office/drawing/2014/main" id="{18D53515-7588-D67A-34A0-956A4AEFA849}"/>
              </a:ext>
            </a:extLst>
          </p:cNvPr>
          <p:cNvSpPr/>
          <p:nvPr/>
        </p:nvSpPr>
        <p:spPr>
          <a:xfrm rot="5400000">
            <a:off x="5094672" y="3259643"/>
            <a:ext cx="853435" cy="446364"/>
          </a:xfrm>
          <a:prstGeom prst="triangle">
            <a:avLst>
              <a:gd name="adj" fmla="val 50000"/>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a:extLst>
              <a:ext uri="{FF2B5EF4-FFF2-40B4-BE49-F238E27FC236}">
                <a16:creationId xmlns:a16="http://schemas.microsoft.com/office/drawing/2014/main" id="{AFD2BB6F-8D24-8810-C814-1F540D84FF7C}"/>
              </a:ext>
            </a:extLst>
          </p:cNvPr>
          <p:cNvSpPr/>
          <p:nvPr/>
        </p:nvSpPr>
        <p:spPr>
          <a:xfrm rot="5400000">
            <a:off x="5058471" y="4274484"/>
            <a:ext cx="874786" cy="446364"/>
          </a:xfrm>
          <a:prstGeom prst="triangle">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le 8">
            <a:extLst>
              <a:ext uri="{FF2B5EF4-FFF2-40B4-BE49-F238E27FC236}">
                <a16:creationId xmlns:a16="http://schemas.microsoft.com/office/drawing/2014/main" id="{A12F68A4-AEAE-F88B-F2F7-EFD086FF839B}"/>
              </a:ext>
            </a:extLst>
          </p:cNvPr>
          <p:cNvGraphicFramePr>
            <a:graphicFrameLocks noGrp="1"/>
          </p:cNvGraphicFramePr>
          <p:nvPr/>
        </p:nvGraphicFramePr>
        <p:xfrm>
          <a:off x="1257115" y="2051309"/>
          <a:ext cx="9522710" cy="731520"/>
        </p:xfrm>
        <a:graphic>
          <a:graphicData uri="http://schemas.openxmlformats.org/drawingml/2006/table">
            <a:tbl>
              <a:tblPr firstRow="1" bandRow="1">
                <a:tableStyleId>{5C22544A-7EE6-4342-B048-85BDC9FD1C3A}</a:tableStyleId>
              </a:tblPr>
              <a:tblGrid>
                <a:gridCol w="4761355">
                  <a:extLst>
                    <a:ext uri="{9D8B030D-6E8A-4147-A177-3AD203B41FA5}">
                      <a16:colId xmlns:a16="http://schemas.microsoft.com/office/drawing/2014/main" val="220916023"/>
                    </a:ext>
                  </a:extLst>
                </a:gridCol>
                <a:gridCol w="4761355">
                  <a:extLst>
                    <a:ext uri="{9D8B030D-6E8A-4147-A177-3AD203B41FA5}">
                      <a16:colId xmlns:a16="http://schemas.microsoft.com/office/drawing/2014/main" val="2448204290"/>
                    </a:ext>
                  </a:extLst>
                </a:gridCol>
              </a:tblGrid>
              <a:tr h="275879">
                <a:tc>
                  <a:txBody>
                    <a:bodyPr/>
                    <a:lstStyle/>
                    <a:p>
                      <a:pPr marL="0" indent="0">
                        <a:spcBef>
                          <a:spcPts val="300"/>
                        </a:spcBef>
                        <a:spcAft>
                          <a:spcPts val="300"/>
                        </a:spcAft>
                        <a:buFont typeface="Arial" panose="020B0604020202020204" pitchFamily="34" charset="0"/>
                        <a:buNone/>
                      </a:pPr>
                      <a:endParaRPr lang="en-NZ" sz="1800" b="1" dirty="0">
                        <a:solidFill>
                          <a:schemeClr val="bg1"/>
                        </a:solidFill>
                        <a:effectLst/>
                        <a:latin typeface="Aria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
                        </a:spcBef>
                        <a:spcAft>
                          <a:spcPts val="300"/>
                        </a:spcAft>
                        <a:buFont typeface="Arial" panose="020B0604020202020204" pitchFamily="34" charset="0"/>
                        <a:buNone/>
                      </a:pPr>
                      <a:endParaRPr lang="en-NZ" sz="1800" b="1" dirty="0">
                        <a:solidFill>
                          <a:schemeClr val="bg1"/>
                        </a:solidFill>
                        <a:effectLst/>
                        <a:latin typeface="Aria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8684462"/>
                  </a:ext>
                </a:extLst>
              </a:tr>
              <a:tr h="275879">
                <a:tc>
                  <a:txBody>
                    <a:bodyPr/>
                    <a:lstStyle/>
                    <a:p>
                      <a:pPr marL="0" indent="0">
                        <a:spcBef>
                          <a:spcPts val="300"/>
                        </a:spcBef>
                        <a:spcAft>
                          <a:spcPts val="300"/>
                        </a:spcAft>
                        <a:buFont typeface="Arial" panose="020B0604020202020204" pitchFamily="34" charset="0"/>
                        <a:buNone/>
                      </a:pPr>
                      <a:r>
                        <a:rPr lang="en-NZ" sz="1800" b="1" dirty="0">
                          <a:solidFill>
                            <a:schemeClr val="bg1"/>
                          </a:solidFill>
                          <a:effectLst/>
                          <a:latin typeface="Arial"/>
                        </a:rPr>
                        <a:t>User feedback: </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F6062"/>
                    </a:solidFill>
                  </a:tcPr>
                </a:tc>
                <a:tc>
                  <a:txBody>
                    <a:bodyPr/>
                    <a:lstStyle/>
                    <a:p>
                      <a:pPr marL="0" indent="0">
                        <a:spcBef>
                          <a:spcPts val="300"/>
                        </a:spcBef>
                        <a:spcAft>
                          <a:spcPts val="300"/>
                        </a:spcAft>
                        <a:buFont typeface="Arial" panose="020B0604020202020204" pitchFamily="34" charset="0"/>
                        <a:buNone/>
                      </a:pPr>
                      <a:r>
                        <a:rPr lang="en-NZ" sz="1800" b="1" dirty="0">
                          <a:solidFill>
                            <a:schemeClr val="bg1"/>
                          </a:solidFill>
                          <a:effectLst/>
                          <a:latin typeface="Arial"/>
                        </a:rPr>
                        <a:t>The IASB amended the Standard to:</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F6062"/>
                    </a:solidFill>
                  </a:tcPr>
                </a:tc>
                <a:extLst>
                  <a:ext uri="{0D108BD9-81ED-4DB2-BD59-A6C34878D82A}">
                    <a16:rowId xmlns:a16="http://schemas.microsoft.com/office/drawing/2014/main" val="1898945601"/>
                  </a:ext>
                </a:extLst>
              </a:tr>
            </a:tbl>
          </a:graphicData>
        </a:graphic>
      </p:graphicFrame>
    </p:spTree>
    <p:extLst>
      <p:ext uri="{BB962C8B-B14F-4D97-AF65-F5344CB8AC3E}">
        <p14:creationId xmlns:p14="http://schemas.microsoft.com/office/powerpoint/2010/main" val="374725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0257B84-77C1-24F9-683E-992840A222B7}"/>
              </a:ext>
            </a:extLst>
          </p:cNvPr>
          <p:cNvSpPr>
            <a:spLocks noGrp="1"/>
          </p:cNvSpPr>
          <p:nvPr>
            <p:ph type="body" sz="quarter" idx="14"/>
          </p:nvPr>
        </p:nvSpPr>
        <p:spPr>
          <a:xfrm>
            <a:off x="1019173" y="1351313"/>
            <a:ext cx="9893397" cy="789588"/>
          </a:xfrm>
        </p:spPr>
        <p:txBody>
          <a:bodyPr/>
          <a:lstStyle/>
          <a:p>
            <a:r>
              <a:rPr lang="en-US" sz="2600" dirty="0"/>
              <a:t>User needs</a:t>
            </a:r>
            <a:r>
              <a:rPr lang="en-GB" sz="2800" dirty="0"/>
              <a:t>—</a:t>
            </a:r>
            <a:r>
              <a:rPr lang="en-US" sz="2600" dirty="0"/>
              <a:t>improving disclosures</a:t>
            </a:r>
            <a:endParaRPr lang="en-US" sz="2600" b="1" dirty="0"/>
          </a:p>
        </p:txBody>
      </p:sp>
      <p:sp>
        <p:nvSpPr>
          <p:cNvPr id="2" name="Footer Placeholder 14">
            <a:extLst>
              <a:ext uri="{FF2B5EF4-FFF2-40B4-BE49-F238E27FC236}">
                <a16:creationId xmlns:a16="http://schemas.microsoft.com/office/drawing/2014/main" id="{9A009755-9610-DAB9-6957-4F1766B28095}"/>
              </a:ext>
            </a:extLst>
          </p:cNvPr>
          <p:cNvSpPr>
            <a:spLocks noGrp="1"/>
          </p:cNvSpPr>
          <p:nvPr>
            <p:ph type="ftr" sz="quarter" idx="3"/>
          </p:nvPr>
        </p:nvSpPr>
        <p:spPr>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22" name="Text Placeholder 12">
            <a:extLst>
              <a:ext uri="{FF2B5EF4-FFF2-40B4-BE49-F238E27FC236}">
                <a16:creationId xmlns:a16="http://schemas.microsoft.com/office/drawing/2014/main" id="{057A20F7-8ED7-0D3A-9824-CAF22725F2BE}"/>
              </a:ext>
            </a:extLst>
          </p:cNvPr>
          <p:cNvSpPr txBox="1">
            <a:spLocks/>
          </p:cNvSpPr>
          <p:nvPr/>
        </p:nvSpPr>
        <p:spPr>
          <a:xfrm>
            <a:off x="1257115" y="2591229"/>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dirty="0">
                <a:solidFill>
                  <a:schemeClr val="bg1"/>
                </a:solidFill>
                <a:latin typeface="Arial" panose="020B0604020202020204" pitchFamily="34" charset="0"/>
                <a:cs typeface="Arial" panose="020B0604020202020204" pitchFamily="34" charset="0"/>
              </a:rPr>
              <a:t>Information on revenue is important to an understanding of an SME’s business</a:t>
            </a:r>
          </a:p>
        </p:txBody>
      </p:sp>
      <p:sp>
        <p:nvSpPr>
          <p:cNvPr id="23" name="Text Placeholder 12">
            <a:extLst>
              <a:ext uri="{FF2B5EF4-FFF2-40B4-BE49-F238E27FC236}">
                <a16:creationId xmlns:a16="http://schemas.microsoft.com/office/drawing/2014/main" id="{C2FAC9F8-2661-24E3-40B8-BD8C5EF59D8A}"/>
              </a:ext>
            </a:extLst>
          </p:cNvPr>
          <p:cNvSpPr txBox="1">
            <a:spLocks/>
          </p:cNvSpPr>
          <p:nvPr/>
        </p:nvSpPr>
        <p:spPr>
          <a:xfrm>
            <a:off x="1257116" y="3606068"/>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dirty="0">
                <a:solidFill>
                  <a:schemeClr val="bg1"/>
                </a:solidFill>
                <a:latin typeface="Arial" panose="020B0604020202020204" pitchFamily="34" charset="0"/>
                <a:cs typeface="Arial" panose="020B0604020202020204" pitchFamily="34" charset="0"/>
              </a:rPr>
              <a:t>Improved information on assumptions for contingent liabilities, pension liabilities, impairment of assets and going concern status would be helpful</a:t>
            </a:r>
          </a:p>
        </p:txBody>
      </p:sp>
      <p:sp>
        <p:nvSpPr>
          <p:cNvPr id="24" name="Text Placeholder 12">
            <a:extLst>
              <a:ext uri="{FF2B5EF4-FFF2-40B4-BE49-F238E27FC236}">
                <a16:creationId xmlns:a16="http://schemas.microsoft.com/office/drawing/2014/main" id="{99F714B5-161A-25E3-AEA2-C64E3FD5E2C1}"/>
              </a:ext>
            </a:extLst>
          </p:cNvPr>
          <p:cNvSpPr txBox="1">
            <a:spLocks/>
          </p:cNvSpPr>
          <p:nvPr/>
        </p:nvSpPr>
        <p:spPr>
          <a:xfrm>
            <a:off x="1244458" y="4684373"/>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dirty="0">
                <a:solidFill>
                  <a:schemeClr val="bg1"/>
                </a:solidFill>
                <a:latin typeface="Arial" panose="020B0604020202020204" pitchFamily="34" charset="0"/>
                <a:cs typeface="Arial" panose="020B0604020202020204" pitchFamily="34" charset="0"/>
              </a:rPr>
              <a:t>Disaggregation of loans from an SME’s related parties is important</a:t>
            </a:r>
          </a:p>
        </p:txBody>
      </p:sp>
      <p:sp>
        <p:nvSpPr>
          <p:cNvPr id="25" name="Text Placeholder 12">
            <a:extLst>
              <a:ext uri="{FF2B5EF4-FFF2-40B4-BE49-F238E27FC236}">
                <a16:creationId xmlns:a16="http://schemas.microsoft.com/office/drawing/2014/main" id="{38A07321-797C-B932-CA18-73D7CA529655}"/>
              </a:ext>
            </a:extLst>
          </p:cNvPr>
          <p:cNvSpPr txBox="1">
            <a:spLocks/>
          </p:cNvSpPr>
          <p:nvPr/>
        </p:nvSpPr>
        <p:spPr>
          <a:xfrm>
            <a:off x="6096000" y="2591229"/>
            <a:ext cx="4838884" cy="900000"/>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dirty="0">
                <a:solidFill>
                  <a:srgbClr val="072171"/>
                </a:solidFill>
                <a:latin typeface="Arial" panose="020B0604020202020204" pitchFamily="34" charset="0"/>
                <a:cs typeface="Arial" panose="020B0604020202020204" pitchFamily="34" charset="0"/>
              </a:rPr>
              <a:t>require disclosures that help users understand the amount, timing and uncertainty of revenue and cash flows from contracts with customers in Section 23</a:t>
            </a:r>
          </a:p>
        </p:txBody>
      </p:sp>
      <p:sp>
        <p:nvSpPr>
          <p:cNvPr id="26" name="Text Placeholder 12">
            <a:extLst>
              <a:ext uri="{FF2B5EF4-FFF2-40B4-BE49-F238E27FC236}">
                <a16:creationId xmlns:a16="http://schemas.microsoft.com/office/drawing/2014/main" id="{4F3C9EEC-7BCD-4B17-0918-BB444381CFB4}"/>
              </a:ext>
            </a:extLst>
          </p:cNvPr>
          <p:cNvSpPr txBox="1">
            <a:spLocks/>
          </p:cNvSpPr>
          <p:nvPr/>
        </p:nvSpPr>
        <p:spPr>
          <a:xfrm>
            <a:off x="6096000" y="3595955"/>
            <a:ext cx="4838884" cy="900000"/>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dirty="0">
                <a:solidFill>
                  <a:srgbClr val="072171"/>
                </a:solidFill>
                <a:latin typeface="Arial" panose="020B0604020202020204" pitchFamily="34" charset="0"/>
                <a:cs typeface="Arial" panose="020B0604020202020204" pitchFamily="34" charset="0"/>
              </a:rPr>
              <a:t>require more detail in the reconciliation defined benefit obligations</a:t>
            </a:r>
          </a:p>
        </p:txBody>
      </p:sp>
      <p:sp>
        <p:nvSpPr>
          <p:cNvPr id="27" name="Text Placeholder 12">
            <a:extLst>
              <a:ext uri="{FF2B5EF4-FFF2-40B4-BE49-F238E27FC236}">
                <a16:creationId xmlns:a16="http://schemas.microsoft.com/office/drawing/2014/main" id="{0E45229F-8DCD-D286-BC44-BDFDE9408822}"/>
              </a:ext>
            </a:extLst>
          </p:cNvPr>
          <p:cNvSpPr txBox="1">
            <a:spLocks/>
          </p:cNvSpPr>
          <p:nvPr/>
        </p:nvSpPr>
        <p:spPr>
          <a:xfrm>
            <a:off x="6095998" y="4629199"/>
            <a:ext cx="4851543" cy="1828396"/>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1600" dirty="0">
                <a:solidFill>
                  <a:srgbClr val="072171"/>
                </a:solidFill>
                <a:latin typeface="Arial" panose="020B0604020202020204" pitchFamily="34" charset="0"/>
                <a:cs typeface="Arial" panose="020B0604020202020204" pitchFamily="34" charset="0"/>
              </a:rPr>
              <a:t>require disclosure of amounts SMEs incurred for key management personnel services provided by a separate management entity in Section 33</a:t>
            </a:r>
          </a:p>
          <a:p>
            <a:pPr marL="285750" indent="-285750" algn="l">
              <a:buFont typeface="Arial" panose="020B0604020202020204" pitchFamily="34" charset="0"/>
              <a:buChar char="•"/>
            </a:pPr>
            <a:r>
              <a:rPr lang="en-GB" sz="1600" dirty="0">
                <a:solidFill>
                  <a:srgbClr val="072171"/>
                </a:solidFill>
                <a:latin typeface="Arial" panose="020B0604020202020204" pitchFamily="34" charset="0"/>
                <a:cs typeface="Arial" panose="020B0604020202020204" pitchFamily="34" charset="0"/>
              </a:rPr>
              <a:t>clarify the requirement to disclose information about commitments between an SME and its related parties in Section 33</a:t>
            </a:r>
          </a:p>
        </p:txBody>
      </p:sp>
      <p:sp>
        <p:nvSpPr>
          <p:cNvPr id="29" name="Isosceles Triangle 28">
            <a:extLst>
              <a:ext uri="{FF2B5EF4-FFF2-40B4-BE49-F238E27FC236}">
                <a16:creationId xmlns:a16="http://schemas.microsoft.com/office/drawing/2014/main" id="{18D53515-7588-D67A-34A0-956A4AEFA849}"/>
              </a:ext>
            </a:extLst>
          </p:cNvPr>
          <p:cNvSpPr/>
          <p:nvPr/>
        </p:nvSpPr>
        <p:spPr>
          <a:xfrm rot="5400000">
            <a:off x="5048674" y="2822472"/>
            <a:ext cx="871483" cy="446364"/>
          </a:xfrm>
          <a:prstGeom prst="triangle">
            <a:avLst>
              <a:gd name="adj" fmla="val 50000"/>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a:extLst>
              <a:ext uri="{FF2B5EF4-FFF2-40B4-BE49-F238E27FC236}">
                <a16:creationId xmlns:a16="http://schemas.microsoft.com/office/drawing/2014/main" id="{AFD2BB6F-8D24-8810-C814-1F540D84FF7C}"/>
              </a:ext>
            </a:extLst>
          </p:cNvPr>
          <p:cNvSpPr/>
          <p:nvPr/>
        </p:nvSpPr>
        <p:spPr>
          <a:xfrm rot="5400000">
            <a:off x="5040127" y="3837035"/>
            <a:ext cx="871483" cy="446364"/>
          </a:xfrm>
          <a:prstGeom prst="triangle">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a:extLst>
              <a:ext uri="{FF2B5EF4-FFF2-40B4-BE49-F238E27FC236}">
                <a16:creationId xmlns:a16="http://schemas.microsoft.com/office/drawing/2014/main" id="{91040D25-98E2-CA4A-7F54-6A45CE922814}"/>
              </a:ext>
            </a:extLst>
          </p:cNvPr>
          <p:cNvSpPr/>
          <p:nvPr/>
        </p:nvSpPr>
        <p:spPr>
          <a:xfrm rot="5400000">
            <a:off x="5013552" y="4895437"/>
            <a:ext cx="891710" cy="480942"/>
          </a:xfrm>
          <a:prstGeom prst="triangle">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le 8">
            <a:extLst>
              <a:ext uri="{FF2B5EF4-FFF2-40B4-BE49-F238E27FC236}">
                <a16:creationId xmlns:a16="http://schemas.microsoft.com/office/drawing/2014/main" id="{A12F68A4-AEAE-F88B-F2F7-EFD086FF839B}"/>
              </a:ext>
            </a:extLst>
          </p:cNvPr>
          <p:cNvGraphicFramePr>
            <a:graphicFrameLocks noGrp="1"/>
          </p:cNvGraphicFramePr>
          <p:nvPr/>
        </p:nvGraphicFramePr>
        <p:xfrm>
          <a:off x="1257115" y="2051309"/>
          <a:ext cx="9522710" cy="365760"/>
        </p:xfrm>
        <a:graphic>
          <a:graphicData uri="http://schemas.openxmlformats.org/drawingml/2006/table">
            <a:tbl>
              <a:tblPr firstRow="1" bandRow="1">
                <a:tableStyleId>{5C22544A-7EE6-4342-B048-85BDC9FD1C3A}</a:tableStyleId>
              </a:tblPr>
              <a:tblGrid>
                <a:gridCol w="4761355">
                  <a:extLst>
                    <a:ext uri="{9D8B030D-6E8A-4147-A177-3AD203B41FA5}">
                      <a16:colId xmlns:a16="http://schemas.microsoft.com/office/drawing/2014/main" val="220916023"/>
                    </a:ext>
                  </a:extLst>
                </a:gridCol>
                <a:gridCol w="4761355">
                  <a:extLst>
                    <a:ext uri="{9D8B030D-6E8A-4147-A177-3AD203B41FA5}">
                      <a16:colId xmlns:a16="http://schemas.microsoft.com/office/drawing/2014/main" val="2448204290"/>
                    </a:ext>
                  </a:extLst>
                </a:gridCol>
              </a:tblGrid>
              <a:tr h="275879">
                <a:tc>
                  <a:txBody>
                    <a:bodyPr/>
                    <a:lstStyle/>
                    <a:p>
                      <a:pPr marL="0" indent="0">
                        <a:spcBef>
                          <a:spcPts val="300"/>
                        </a:spcBef>
                        <a:spcAft>
                          <a:spcPts val="300"/>
                        </a:spcAft>
                        <a:buFont typeface="Arial" panose="020B0604020202020204" pitchFamily="34" charset="0"/>
                        <a:buNone/>
                      </a:pPr>
                      <a:r>
                        <a:rPr lang="en-NZ" sz="1800" b="1" dirty="0">
                          <a:solidFill>
                            <a:schemeClr val="bg1"/>
                          </a:solidFill>
                          <a:effectLst/>
                          <a:latin typeface="Arial"/>
                        </a:rPr>
                        <a:t>User feedback </a:t>
                      </a:r>
                    </a:p>
                  </a:txBody>
                  <a:tcPr anchor="ctr">
                    <a:lnB w="12700" cap="flat" cmpd="sng" algn="ctr">
                      <a:solidFill>
                        <a:schemeClr val="tx1"/>
                      </a:solidFill>
                      <a:prstDash val="solid"/>
                      <a:round/>
                      <a:headEnd type="none" w="med" len="med"/>
                      <a:tailEnd type="none" w="med" len="med"/>
                    </a:lnB>
                    <a:solidFill>
                      <a:srgbClr val="5F6062"/>
                    </a:solidFill>
                  </a:tcPr>
                </a:tc>
                <a:tc>
                  <a:txBody>
                    <a:body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NZ" sz="1800" b="1" dirty="0">
                          <a:solidFill>
                            <a:schemeClr val="bg1"/>
                          </a:solidFill>
                          <a:effectLst/>
                          <a:latin typeface="Arial"/>
                        </a:rPr>
                        <a:t>The IASB amended the Standard to:</a:t>
                      </a:r>
                    </a:p>
                  </a:txBody>
                  <a:tcPr anchor="ctr">
                    <a:lnB w="12700" cap="flat" cmpd="sng" algn="ctr">
                      <a:solidFill>
                        <a:schemeClr val="tx1"/>
                      </a:solidFill>
                      <a:prstDash val="solid"/>
                      <a:round/>
                      <a:headEnd type="none" w="med" len="med"/>
                      <a:tailEnd type="none" w="med" len="med"/>
                    </a:lnB>
                    <a:solidFill>
                      <a:srgbClr val="5F6062"/>
                    </a:solidFill>
                  </a:tcPr>
                </a:tc>
                <a:extLst>
                  <a:ext uri="{0D108BD9-81ED-4DB2-BD59-A6C34878D82A}">
                    <a16:rowId xmlns:a16="http://schemas.microsoft.com/office/drawing/2014/main" val="1898945601"/>
                  </a:ext>
                </a:extLst>
              </a:tr>
            </a:tbl>
          </a:graphicData>
        </a:graphic>
      </p:graphicFrame>
    </p:spTree>
    <p:extLst>
      <p:ext uri="{BB962C8B-B14F-4D97-AF65-F5344CB8AC3E}">
        <p14:creationId xmlns:p14="http://schemas.microsoft.com/office/powerpoint/2010/main" val="2535438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3544-7068-27DF-36D0-030FB85FA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8DF94-BF00-A99B-6D37-1088BF793DED}"/>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en-GB" sz="2800" dirty="0">
                <a:latin typeface="Arial"/>
                <a:cs typeface="Arial"/>
              </a:rPr>
              <a:t>Topics that will be considered by the IASB in a future review</a:t>
            </a:r>
            <a:endParaRPr lang="en-GB" sz="2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937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en-GB" sz="3000" dirty="0"/>
              <a:t>Topics that will be considered by the IASB in a future review </a:t>
            </a:r>
            <a:r>
              <a:rPr lang="en-GB" sz="3000" i="1" dirty="0"/>
              <a:t> </a:t>
            </a:r>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49</a:t>
            </a:fld>
            <a:endParaRPr lang="en-US" dirty="0">
              <a:cs typeface="Arial" panose="020B0604020202020204" pitchFamily="34" charset="0"/>
            </a:endParaRPr>
          </a:p>
        </p:txBody>
      </p:sp>
      <p:sp>
        <p:nvSpPr>
          <p:cNvPr id="4" name="TextBox 3">
            <a:extLst>
              <a:ext uri="{FF2B5EF4-FFF2-40B4-BE49-F238E27FC236}">
                <a16:creationId xmlns:a16="http://schemas.microsoft.com/office/drawing/2014/main" id="{2E8D55CE-B70A-DB1E-0913-0E35DCC2A9F2}"/>
              </a:ext>
            </a:extLst>
          </p:cNvPr>
          <p:cNvSpPr txBox="1"/>
          <p:nvPr/>
        </p:nvSpPr>
        <p:spPr>
          <a:xfrm>
            <a:off x="7608595" y="3784847"/>
            <a:ext cx="130810" cy="164702"/>
          </a:xfrm>
          <a:prstGeom prst="rect">
            <a:avLst/>
          </a:prstGeom>
          <a:noFill/>
        </p:spPr>
        <p:txBody>
          <a:bodyPr wrap="square" rtlCol="0">
            <a:spAutoFit/>
          </a:bodyPr>
          <a:lstStyle/>
          <a:p>
            <a:endParaRPr lang="en-GB" dirty="0"/>
          </a:p>
        </p:txBody>
      </p:sp>
      <p:graphicFrame>
        <p:nvGraphicFramePr>
          <p:cNvPr id="7" name="Table 8">
            <a:extLst>
              <a:ext uri="{FF2B5EF4-FFF2-40B4-BE49-F238E27FC236}">
                <a16:creationId xmlns:a16="http://schemas.microsoft.com/office/drawing/2014/main" id="{F5A908A3-5A0E-AEA3-C9F1-38B76D03470C}"/>
              </a:ext>
            </a:extLst>
          </p:cNvPr>
          <p:cNvGraphicFramePr>
            <a:graphicFrameLocks noGrp="1"/>
          </p:cNvGraphicFramePr>
          <p:nvPr/>
        </p:nvGraphicFramePr>
        <p:xfrm>
          <a:off x="1019173" y="2455072"/>
          <a:ext cx="9809790" cy="3114040"/>
        </p:xfrm>
        <a:graphic>
          <a:graphicData uri="http://schemas.openxmlformats.org/drawingml/2006/table">
            <a:tbl>
              <a:tblPr firstRow="1" bandRow="1">
                <a:tableStyleId>{5C22544A-7EE6-4342-B048-85BDC9FD1C3A}</a:tableStyleId>
              </a:tblPr>
              <a:tblGrid>
                <a:gridCol w="2912747">
                  <a:extLst>
                    <a:ext uri="{9D8B030D-6E8A-4147-A177-3AD203B41FA5}">
                      <a16:colId xmlns:a16="http://schemas.microsoft.com/office/drawing/2014/main" val="220916023"/>
                    </a:ext>
                  </a:extLst>
                </a:gridCol>
                <a:gridCol w="6897043">
                  <a:extLst>
                    <a:ext uri="{9D8B030D-6E8A-4147-A177-3AD203B41FA5}">
                      <a16:colId xmlns:a16="http://schemas.microsoft.com/office/drawing/2014/main" val="2138171089"/>
                    </a:ext>
                  </a:extLst>
                </a:gridCol>
              </a:tblGrid>
              <a:tr h="370840">
                <a:tc>
                  <a:txBody>
                    <a:bodyPr/>
                    <a:lstStyle/>
                    <a:p>
                      <a:pPr marL="0" indent="0">
                        <a:spcBef>
                          <a:spcPts val="300"/>
                        </a:spcBef>
                        <a:spcAft>
                          <a:spcPts val="300"/>
                        </a:spcAft>
                        <a:buFont typeface="Arial" panose="020B0604020202020204" pitchFamily="34" charset="0"/>
                        <a:buNone/>
                      </a:pPr>
                      <a:r>
                        <a:rPr lang="en-NZ" sz="1800" b="1" dirty="0">
                          <a:solidFill>
                            <a:schemeClr val="bg1"/>
                          </a:solidFill>
                          <a:effectLst/>
                          <a:latin typeface="Arial" panose="020B0604020202020204" pitchFamily="34" charset="0"/>
                        </a:rPr>
                        <a:t>Topic </a:t>
                      </a:r>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marL="0" indent="0">
                        <a:spcBef>
                          <a:spcPts val="300"/>
                        </a:spcBef>
                        <a:spcAft>
                          <a:spcPts val="300"/>
                        </a:spcAft>
                        <a:buFont typeface="Arial" panose="020B0604020202020204" pitchFamily="34" charset="0"/>
                        <a:buNone/>
                      </a:pPr>
                      <a:r>
                        <a:rPr lang="en-NZ" sz="1800" b="1" dirty="0">
                          <a:solidFill>
                            <a:schemeClr val="bg1"/>
                          </a:solidFill>
                          <a:effectLst/>
                          <a:latin typeface="Arial" panose="020B0604020202020204" pitchFamily="34" charset="0"/>
                        </a:rPr>
                        <a:t>Rationale</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98945601"/>
                  </a:ext>
                </a:extLst>
              </a:tr>
              <a:tr h="370840">
                <a:tc>
                  <a:txBody>
                    <a:bodyPr/>
                    <a:lstStyle/>
                    <a:p>
                      <a:pPr marL="0" lvl="0" indent="0" algn="l" defTabSz="914400" rtl="0" eaLnBrk="1" latinLnBrk="0" hangingPunct="1">
                        <a:spcBef>
                          <a:spcPts val="300"/>
                        </a:spcBef>
                        <a:spcAft>
                          <a:spcPts val="300"/>
                        </a:spcAft>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IFRS 14 </a:t>
                      </a:r>
                      <a:r>
                        <a:rPr lang="en-GB" sz="1800" i="1" kern="1200" dirty="0">
                          <a:solidFill>
                            <a:schemeClr val="dk1"/>
                          </a:solidFill>
                          <a:effectLst/>
                          <a:latin typeface="Arial" panose="020B0604020202020204" pitchFamily="34" charset="0"/>
                          <a:ea typeface="+mn-ea"/>
                          <a:cs typeface="Arial" panose="020B0604020202020204" pitchFamily="34" charset="0"/>
                        </a:rPr>
                        <a:t>Regulatory Deferral Accounts</a:t>
                      </a:r>
                      <a:endParaRPr lang="en-GB" sz="18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rtl="0" eaLnBrk="1" latinLnBrk="0" hangingPunct="1">
                        <a:spcBef>
                          <a:spcPts val="300"/>
                        </a:spcBef>
                        <a:spcAft>
                          <a:spcPts val="300"/>
                        </a:spcAft>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The IASB’s project on </a:t>
                      </a:r>
                      <a:r>
                        <a:rPr lang="en-GB" sz="1800" i="1" kern="1200" dirty="0">
                          <a:solidFill>
                            <a:schemeClr val="dk1"/>
                          </a:solidFill>
                          <a:effectLst/>
                          <a:latin typeface="Arial" panose="020B0604020202020204" pitchFamily="34" charset="0"/>
                          <a:ea typeface="+mn-ea"/>
                          <a:cs typeface="Arial" panose="020B0604020202020204" pitchFamily="34" charset="0"/>
                        </a:rPr>
                        <a:t>Rate Regulated Activities </a:t>
                      </a:r>
                      <a:r>
                        <a:rPr lang="en-GB" sz="1800" kern="1200" dirty="0">
                          <a:solidFill>
                            <a:schemeClr val="dk1"/>
                          </a:solidFill>
                          <a:effectLst/>
                          <a:latin typeface="Arial" panose="020B0604020202020204" pitchFamily="34" charset="0"/>
                          <a:ea typeface="+mn-ea"/>
                          <a:cs typeface="Arial" panose="020B0604020202020204" pitchFamily="34" charset="0"/>
                        </a:rPr>
                        <a:t>will replace IFRS 14 when it is completed. Therefore, the IASB decided not to amend the Standard as part of this review.</a:t>
                      </a:r>
                      <a:endParaRPr lang="en-GB" sz="18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368032"/>
                  </a:ext>
                </a:extLst>
              </a:tr>
              <a:tr h="370840">
                <a:tc>
                  <a:txBody>
                    <a:bodyPr/>
                    <a:lstStyle/>
                    <a:p>
                      <a:pPr marL="0" lvl="0" indent="0" algn="l" defTabSz="914400" rtl="0" eaLnBrk="1" latinLnBrk="0" hangingPunct="1">
                        <a:spcBef>
                          <a:spcPts val="300"/>
                        </a:spcBef>
                        <a:spcAft>
                          <a:spcPts val="300"/>
                        </a:spcAft>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IFRS 16 </a:t>
                      </a:r>
                      <a:r>
                        <a:rPr lang="en-GB" sz="1800" i="1" kern="1200" dirty="0">
                          <a:solidFill>
                            <a:schemeClr val="dk1"/>
                          </a:solidFill>
                          <a:effectLst/>
                          <a:latin typeface="Arial" panose="020B0604020202020204" pitchFamily="34" charset="0"/>
                          <a:ea typeface="+mn-ea"/>
                          <a:cs typeface="Arial" panose="020B0604020202020204" pitchFamily="34" charset="0"/>
                        </a:rPr>
                        <a:t>Leases</a:t>
                      </a:r>
                      <a:endParaRPr lang="en-GB" sz="18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rtl="0" eaLnBrk="1" latinLnBrk="0" hangingPunct="1">
                        <a:spcBef>
                          <a:spcPts val="300"/>
                        </a:spcBef>
                        <a:spcAft>
                          <a:spcPts val="300"/>
                        </a:spcAft>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The IASB decided not to amend the Standard to align with </a:t>
                      </a:r>
                      <a:br>
                        <a:rPr lang="en-GB" sz="1800" kern="1200" dirty="0">
                          <a:solidFill>
                            <a:schemeClr val="dk1"/>
                          </a:solidFill>
                          <a:effectLst/>
                          <a:latin typeface="Arial" panose="020B0604020202020204" pitchFamily="34" charset="0"/>
                          <a:ea typeface="+mn-ea"/>
                          <a:cs typeface="Arial" panose="020B0604020202020204" pitchFamily="34" charset="0"/>
                        </a:rPr>
                      </a:br>
                      <a:r>
                        <a:rPr lang="en-GB" sz="1800" kern="1200" dirty="0">
                          <a:solidFill>
                            <a:schemeClr val="dk1"/>
                          </a:solidFill>
                          <a:effectLst/>
                          <a:latin typeface="Arial" panose="020B0604020202020204" pitchFamily="34" charset="0"/>
                          <a:ea typeface="+mn-ea"/>
                          <a:cs typeface="Arial" panose="020B0604020202020204" pitchFamily="34" charset="0"/>
                        </a:rPr>
                        <a:t>IFRS 16 at this time and to consider this topic in the next comprehensive review. </a:t>
                      </a:r>
                      <a:endParaRPr lang="en-GB" sz="18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320009"/>
                  </a:ext>
                </a:extLst>
              </a:tr>
              <a:tr h="370840">
                <a:tc>
                  <a:txBody>
                    <a:bodyPr/>
                    <a:lstStyle/>
                    <a:p>
                      <a:pPr marL="0" lvl="0" indent="0" algn="l" defTabSz="914400" rtl="0" eaLnBrk="1" latinLnBrk="0" hangingPunct="1">
                        <a:spcBef>
                          <a:spcPts val="300"/>
                        </a:spcBef>
                        <a:spcAft>
                          <a:spcPts val="300"/>
                        </a:spcAft>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Cryptocurrency</a:t>
                      </a:r>
                      <a:endParaRPr lang="en-GB" sz="18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rtl="0" eaLnBrk="1" latinLnBrk="0" hangingPunct="1">
                        <a:spcBef>
                          <a:spcPts val="300"/>
                        </a:spcBef>
                        <a:spcAft>
                          <a:spcPts val="300"/>
                        </a:spcAft>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Research indicates that the holdings of cryptocurrency and issuance of cryptoassets are uncommon among SMEs at this time. The IASB is monitoring the use of cryptocurrencies.</a:t>
                      </a:r>
                      <a:endParaRPr lang="en-GB" sz="18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336267"/>
                  </a:ext>
                </a:extLst>
              </a:tr>
            </a:tbl>
          </a:graphicData>
        </a:graphic>
      </p:graphicFrame>
      <p:pic>
        <p:nvPicPr>
          <p:cNvPr id="3" name="Graphic 2" descr="Stopwatch">
            <a:extLst>
              <a:ext uri="{FF2B5EF4-FFF2-40B4-BE49-F238E27FC236}">
                <a16:creationId xmlns:a16="http://schemas.microsoft.com/office/drawing/2014/main" id="{7EF74476-2A07-8873-56DB-7FF1876853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173" y="5939503"/>
            <a:ext cx="640080" cy="640080"/>
          </a:xfrm>
          <a:prstGeom prst="rect">
            <a:avLst/>
          </a:prstGeom>
        </p:spPr>
      </p:pic>
      <p:sp>
        <p:nvSpPr>
          <p:cNvPr id="11" name="Rectangle 10">
            <a:extLst>
              <a:ext uri="{FF2B5EF4-FFF2-40B4-BE49-F238E27FC236}">
                <a16:creationId xmlns:a16="http://schemas.microsoft.com/office/drawing/2014/main" id="{BB7F655F-64E7-10B7-FF49-435F71ECBD74}"/>
              </a:ext>
            </a:extLst>
          </p:cNvPr>
          <p:cNvSpPr/>
          <p:nvPr/>
        </p:nvSpPr>
        <p:spPr bwMode="auto">
          <a:xfrm>
            <a:off x="1756755" y="5998141"/>
            <a:ext cx="9870132"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GB" sz="1800" dirty="0">
                <a:solidFill>
                  <a:schemeClr val="tx1"/>
                </a:solidFill>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third edition of </a:t>
            </a:r>
            <a:r>
              <a:rPr lang="en-GB" sz="1800" i="1" dirty="0">
                <a:solidFill>
                  <a:schemeClr val="tx1"/>
                </a:solidFill>
                <a:latin typeface="Arial" panose="020B0604020202020204" pitchFamily="34" charset="0"/>
                <a:cs typeface="Arial" panose="020B0604020202020204" pitchFamily="34" charset="0"/>
              </a:rPr>
              <a:t>IFRS for SMEs </a:t>
            </a:r>
            <a:r>
              <a:rPr lang="en-GB" sz="1800" dirty="0">
                <a:solidFill>
                  <a:schemeClr val="tx1"/>
                </a:solidFill>
                <a:latin typeface="Arial" panose="020B0604020202020204" pitchFamily="34" charset="0"/>
                <a:cs typeface="Arial" panose="020B0604020202020204" pitchFamily="34" charset="0"/>
              </a:rPr>
              <a:t>Accounting Standard has not been amended for these topics. The IASB will consider these topics in a future review of the Standard.   </a:t>
            </a:r>
            <a:endParaRPr lang="en-GB" sz="1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50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6F05E-330D-E379-111E-94FAEFB34CE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07260DA-1DD2-CC5E-1102-DD2CAC0CA58E}"/>
              </a:ext>
            </a:extLst>
          </p:cNvPr>
          <p:cNvSpPr>
            <a:spLocks noGrp="1"/>
          </p:cNvSpPr>
          <p:nvPr>
            <p:ph type="body" sz="quarter" idx="10"/>
          </p:nvPr>
        </p:nvSpPr>
        <p:spPr>
          <a:xfrm>
            <a:off x="1019173" y="1351313"/>
            <a:ext cx="10968494" cy="654191"/>
          </a:xfrm>
        </p:spPr>
        <p:txBody>
          <a:bodyPr lIns="0" tIns="0" rIns="0" bIns="0" anchor="t"/>
          <a:lstStyle/>
          <a:p>
            <a:r>
              <a:rPr lang="en-GB" sz="2800" dirty="0"/>
              <a:t>Projects added to the IASB Work Plan in 2024</a:t>
            </a:r>
            <a:r>
              <a:rPr lang="en-GB" sz="2800" dirty="0">
                <a:latin typeface="Arial"/>
                <a:cs typeface="Arial"/>
              </a:rPr>
              <a:t> </a:t>
            </a:r>
            <a:endParaRPr lang="en-GB" sz="2800" dirty="0"/>
          </a:p>
        </p:txBody>
      </p:sp>
      <p:sp>
        <p:nvSpPr>
          <p:cNvPr id="5" name="Footer Placeholder 4">
            <a:extLst>
              <a:ext uri="{FF2B5EF4-FFF2-40B4-BE49-F238E27FC236}">
                <a16:creationId xmlns:a16="http://schemas.microsoft.com/office/drawing/2014/main" id="{7A729C56-2C08-80A4-DB21-3A5CF3B5BD29}"/>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5</a:t>
            </a:fld>
            <a:endParaRPr lang="en-US">
              <a:cs typeface="Arial" panose="020B0604020202020204" pitchFamily="34" charset="0"/>
            </a:endParaRPr>
          </a:p>
        </p:txBody>
      </p:sp>
      <p:grpSp>
        <p:nvGrpSpPr>
          <p:cNvPr id="2" name="Group 1">
            <a:extLst>
              <a:ext uri="{FF2B5EF4-FFF2-40B4-BE49-F238E27FC236}">
                <a16:creationId xmlns:a16="http://schemas.microsoft.com/office/drawing/2014/main" id="{29C587F2-C7E6-0CCF-23C4-25160DA0F11F}"/>
              </a:ext>
            </a:extLst>
          </p:cNvPr>
          <p:cNvGrpSpPr/>
          <p:nvPr/>
        </p:nvGrpSpPr>
        <p:grpSpPr>
          <a:xfrm>
            <a:off x="888656" y="2104807"/>
            <a:ext cx="10108245" cy="4192957"/>
            <a:chOff x="439532" y="6579808"/>
            <a:chExt cx="11094918" cy="1487859"/>
          </a:xfrm>
        </p:grpSpPr>
        <p:sp>
          <p:nvSpPr>
            <p:cNvPr id="3" name="Freeform: Shape 2">
              <a:extLst>
                <a:ext uri="{FF2B5EF4-FFF2-40B4-BE49-F238E27FC236}">
                  <a16:creationId xmlns:a16="http://schemas.microsoft.com/office/drawing/2014/main" id="{CE17E79D-9CFE-39A9-8A37-45CB63C6F817}"/>
                </a:ext>
              </a:extLst>
            </p:cNvPr>
            <p:cNvSpPr/>
            <p:nvPr/>
          </p:nvSpPr>
          <p:spPr>
            <a:xfrm>
              <a:off x="439532" y="6579808"/>
              <a:ext cx="11094918" cy="1487859"/>
            </a:xfrm>
            <a:custGeom>
              <a:avLst/>
              <a:gdLst>
                <a:gd name="connsiteX0" fmla="*/ 0 w 3479379"/>
                <a:gd name="connsiteY0" fmla="*/ 0 h 2087627"/>
                <a:gd name="connsiteX1" fmla="*/ 3479379 w 3479379"/>
                <a:gd name="connsiteY1" fmla="*/ 0 h 2087627"/>
                <a:gd name="connsiteX2" fmla="*/ 3479379 w 3479379"/>
                <a:gd name="connsiteY2" fmla="*/ 2087627 h 2087627"/>
                <a:gd name="connsiteX3" fmla="*/ 0 w 3479379"/>
                <a:gd name="connsiteY3" fmla="*/ 2087627 h 2087627"/>
                <a:gd name="connsiteX4" fmla="*/ 0 w 3479379"/>
                <a:gd name="connsiteY4" fmla="*/ 0 h 208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379" h="2087627">
                  <a:moveTo>
                    <a:pt x="0" y="0"/>
                  </a:moveTo>
                  <a:lnTo>
                    <a:pt x="3479379" y="0"/>
                  </a:lnTo>
                  <a:lnTo>
                    <a:pt x="3479379" y="2087627"/>
                  </a:lnTo>
                  <a:lnTo>
                    <a:pt x="0" y="2087627"/>
                  </a:lnTo>
                  <a:lnTo>
                    <a:pt x="0" y="0"/>
                  </a:lnTo>
                  <a:close/>
                </a:path>
              </a:pathLst>
            </a:cu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2400" b="1">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p:txBody>
        </p:sp>
        <p:sp>
          <p:nvSpPr>
            <p:cNvPr id="11" name="Rectangle 10">
              <a:extLst>
                <a:ext uri="{FF2B5EF4-FFF2-40B4-BE49-F238E27FC236}">
                  <a16:creationId xmlns:a16="http://schemas.microsoft.com/office/drawing/2014/main" id="{706FC845-0008-ED09-E1A1-BF2BD2D10CD1}"/>
                </a:ext>
              </a:extLst>
            </p:cNvPr>
            <p:cNvSpPr/>
            <p:nvPr/>
          </p:nvSpPr>
          <p:spPr>
            <a:xfrm>
              <a:off x="619401" y="6789528"/>
              <a:ext cx="5609989" cy="908095"/>
            </a:xfrm>
            <a:prstGeom prst="rect">
              <a:avLst/>
            </a:prstGeom>
            <a:solidFill>
              <a:srgbClr val="E7E7EB"/>
            </a:solidFill>
            <a:ln>
              <a:solidFill>
                <a:srgbClr val="E7E7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600200">
                <a:lnSpc>
                  <a:spcPct val="150000"/>
                </a:lnSpc>
              </a:pPr>
              <a:r>
                <a:rPr lang="en-GB" sz="1600" b="1" dirty="0">
                  <a:solidFill>
                    <a:srgbClr val="072071"/>
                  </a:solidFill>
                  <a:latin typeface="Arial"/>
                  <a:cs typeface="Arial"/>
                </a:rPr>
                <a:t>1. Intangible assets</a:t>
              </a:r>
            </a:p>
            <a:p>
              <a:pPr marL="628650" indent="-358775" defTabSz="1600200">
                <a:lnSpc>
                  <a:spcPct val="150000"/>
                </a:lnSpc>
                <a:buFont typeface="Wingdings" panose="05000000000000000000" pitchFamily="2" charset="2"/>
                <a:buChar char="ü"/>
              </a:pPr>
              <a:r>
                <a:rPr lang="en-GB" sz="1600" dirty="0">
                  <a:solidFill>
                    <a:srgbClr val="072071"/>
                  </a:solidFill>
                  <a:latin typeface="Arial"/>
                  <a:cs typeface="Arial"/>
                </a:rPr>
                <a:t>decided in Third Agenda Consultation</a:t>
              </a:r>
            </a:p>
            <a:p>
              <a:pPr defTabSz="1600200">
                <a:lnSpc>
                  <a:spcPct val="150000"/>
                </a:lnSpc>
              </a:pPr>
              <a:r>
                <a:rPr lang="en-GB" sz="1600" b="1" dirty="0">
                  <a:solidFill>
                    <a:srgbClr val="072071"/>
                  </a:solidFill>
                  <a:latin typeface="Arial"/>
                  <a:cs typeface="Arial"/>
                </a:rPr>
                <a:t>2. Statement of Cash Flows and Related Matters</a:t>
              </a:r>
            </a:p>
            <a:p>
              <a:pPr marL="628650" indent="-358775" defTabSz="1600200">
                <a:lnSpc>
                  <a:spcPct val="150000"/>
                </a:lnSpc>
                <a:buFont typeface="Wingdings" panose="05000000000000000000" pitchFamily="2" charset="2"/>
                <a:buChar char="ü"/>
              </a:pPr>
              <a:r>
                <a:rPr lang="en-GB" sz="1600" dirty="0">
                  <a:solidFill>
                    <a:srgbClr val="072071"/>
                  </a:solidFill>
                  <a:latin typeface="Arial"/>
                  <a:cs typeface="Arial"/>
                </a:rPr>
                <a:t>decided in Third Agenda Consultation</a:t>
              </a:r>
            </a:p>
            <a:p>
              <a:pPr marL="269875" indent="-269875" defTabSz="1600200">
                <a:lnSpc>
                  <a:spcPct val="150000"/>
                </a:lnSpc>
              </a:pPr>
              <a:r>
                <a:rPr lang="en-GB" sz="1600" b="1" dirty="0">
                  <a:solidFill>
                    <a:srgbClr val="072071"/>
                  </a:solidFill>
                  <a:latin typeface="Arial"/>
                  <a:cs typeface="Arial"/>
                </a:rPr>
                <a:t>3. Amortised Cost Measurement</a:t>
              </a:r>
            </a:p>
            <a:p>
              <a:pPr marL="628650" indent="-358775" defTabSz="1600200">
                <a:lnSpc>
                  <a:spcPct val="150000"/>
                </a:lnSpc>
                <a:buFont typeface="Wingdings" panose="05000000000000000000" pitchFamily="2" charset="2"/>
                <a:buChar char="ü"/>
              </a:pPr>
              <a:r>
                <a:rPr lang="en-GB" sz="1600" dirty="0">
                  <a:solidFill>
                    <a:srgbClr val="072071"/>
                  </a:solidFill>
                  <a:latin typeface="Arial"/>
                  <a:cs typeface="Arial"/>
                </a:rPr>
                <a:t>arose from PIR of classification and measurement requirements in IFRS 9</a:t>
              </a:r>
            </a:p>
          </p:txBody>
        </p:sp>
      </p:grpSp>
      <p:sp>
        <p:nvSpPr>
          <p:cNvPr id="12" name="Rectangle 11">
            <a:extLst>
              <a:ext uri="{FF2B5EF4-FFF2-40B4-BE49-F238E27FC236}">
                <a16:creationId xmlns:a16="http://schemas.microsoft.com/office/drawing/2014/main" id="{3864C9F4-32C8-F3B7-4552-ECFB063E2FB4}"/>
              </a:ext>
            </a:extLst>
          </p:cNvPr>
          <p:cNvSpPr/>
          <p:nvPr/>
        </p:nvSpPr>
        <p:spPr>
          <a:xfrm>
            <a:off x="1003308" y="2234834"/>
            <a:ext cx="4833279" cy="330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2"/>
                </a:solidFill>
                <a:latin typeface="Arial" panose="020B0604020202020204" pitchFamily="34" charset="0"/>
                <a:cs typeface="Arial" panose="020B0604020202020204" pitchFamily="34" charset="0"/>
              </a:rPr>
              <a:t>Research projects and PIR</a:t>
            </a:r>
          </a:p>
        </p:txBody>
      </p:sp>
      <p:sp>
        <p:nvSpPr>
          <p:cNvPr id="13" name="Rectangle 12">
            <a:extLst>
              <a:ext uri="{FF2B5EF4-FFF2-40B4-BE49-F238E27FC236}">
                <a16:creationId xmlns:a16="http://schemas.microsoft.com/office/drawing/2014/main" id="{8F96EE88-5A39-FFE3-1434-79352F57C5BF}"/>
              </a:ext>
            </a:extLst>
          </p:cNvPr>
          <p:cNvSpPr/>
          <p:nvPr/>
        </p:nvSpPr>
        <p:spPr>
          <a:xfrm>
            <a:off x="6288736" y="2234835"/>
            <a:ext cx="4833280" cy="330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600200"/>
            <a:r>
              <a:rPr lang="en-GB" b="1" dirty="0">
                <a:solidFill>
                  <a:schemeClr val="accent2"/>
                </a:solidFill>
                <a:latin typeface="Arial" panose="020B0604020202020204" pitchFamily="34" charset="0"/>
                <a:cs typeface="Arial" panose="020B0604020202020204" pitchFamily="34" charset="0"/>
              </a:rPr>
              <a:t>Taxonomy</a:t>
            </a:r>
            <a:r>
              <a:rPr lang="en-GB" b="1" dirty="0">
                <a:solidFill>
                  <a:schemeClr val="accent2"/>
                </a:solidFill>
                <a:latin typeface="Arial"/>
                <a:cs typeface="Arial"/>
              </a:rPr>
              <a:t> projects</a:t>
            </a:r>
            <a:endParaRPr lang="en-GB" dirty="0">
              <a:solidFill>
                <a:schemeClr val="accent2"/>
              </a:solidFill>
              <a:latin typeface="Arial"/>
              <a:cs typeface="Arial"/>
            </a:endParaRPr>
          </a:p>
        </p:txBody>
      </p:sp>
      <p:sp>
        <p:nvSpPr>
          <p:cNvPr id="14" name="Rectangle 13">
            <a:extLst>
              <a:ext uri="{FF2B5EF4-FFF2-40B4-BE49-F238E27FC236}">
                <a16:creationId xmlns:a16="http://schemas.microsoft.com/office/drawing/2014/main" id="{693EBAC2-309D-205C-9062-247F9E9220DA}"/>
              </a:ext>
            </a:extLst>
          </p:cNvPr>
          <p:cNvSpPr/>
          <p:nvPr/>
        </p:nvSpPr>
        <p:spPr>
          <a:xfrm>
            <a:off x="6326836" y="2695820"/>
            <a:ext cx="5111091" cy="348082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GB" sz="1600" dirty="0">
                <a:solidFill>
                  <a:schemeClr val="tx1">
                    <a:lumMod val="75000"/>
                  </a:schemeClr>
                </a:solidFill>
                <a:latin typeface="Arial" panose="020B0604020202020204" pitchFamily="34" charset="0"/>
                <a:cs typeface="Arial" panose="020B0604020202020204" pitchFamily="34" charset="0"/>
              </a:rPr>
              <a:t>5. IFRS Accounting Taxonomy Update—</a:t>
            </a:r>
            <a:r>
              <a:rPr lang="en-GB" sz="1600" b="1" dirty="0">
                <a:solidFill>
                  <a:schemeClr val="tx1">
                    <a:lumMod val="75000"/>
                  </a:schemeClr>
                </a:solidFill>
                <a:latin typeface="Arial" panose="020B0604020202020204" pitchFamily="34" charset="0"/>
                <a:cs typeface="Arial" panose="020B0604020202020204" pitchFamily="34" charset="0"/>
              </a:rPr>
              <a:t>Contracts for Renewable Electricity</a:t>
            </a:r>
          </a:p>
          <a:p>
            <a:pPr>
              <a:lnSpc>
                <a:spcPct val="150000"/>
              </a:lnSpc>
              <a:spcAft>
                <a:spcPts val="600"/>
              </a:spcAft>
            </a:pPr>
            <a:r>
              <a:rPr lang="en-GB" sz="1600" dirty="0">
                <a:solidFill>
                  <a:schemeClr val="tx1">
                    <a:lumMod val="75000"/>
                  </a:schemeClr>
                </a:solidFill>
                <a:latin typeface="Arial" panose="020B0604020202020204" pitchFamily="34" charset="0"/>
                <a:cs typeface="Arial" panose="020B0604020202020204" pitchFamily="34" charset="0"/>
              </a:rPr>
              <a:t>6. IFRS Accounting Taxonomy Update—</a:t>
            </a:r>
            <a:r>
              <a:rPr lang="en-GB" sz="1600" b="1" i="1" dirty="0">
                <a:solidFill>
                  <a:schemeClr val="tx1">
                    <a:lumMod val="75000"/>
                  </a:schemeClr>
                </a:solidFill>
                <a:latin typeface="Arial" panose="020B0604020202020204" pitchFamily="34" charset="0"/>
                <a:cs typeface="Arial" panose="020B0604020202020204" pitchFamily="34" charset="0"/>
              </a:rPr>
              <a:t>Subsidiaries without Public Accountability: Disclosures</a:t>
            </a:r>
            <a:r>
              <a:rPr lang="en-GB" sz="1600" b="1" dirty="0">
                <a:solidFill>
                  <a:schemeClr val="tx1">
                    <a:lumMod val="75000"/>
                  </a:schemeClr>
                </a:solidFill>
                <a:latin typeface="Arial" panose="020B0604020202020204" pitchFamily="34" charset="0"/>
                <a:cs typeface="Arial" panose="020B0604020202020204" pitchFamily="34" charset="0"/>
              </a:rPr>
              <a:t>, Amendments to IFRS 7 and IFRS 9 and Annual Improvements</a:t>
            </a:r>
          </a:p>
          <a:p>
            <a:pPr>
              <a:lnSpc>
                <a:spcPct val="150000"/>
              </a:lnSpc>
              <a:spcAft>
                <a:spcPts val="600"/>
              </a:spcAft>
            </a:pPr>
            <a:r>
              <a:rPr lang="en-GB" sz="1600" dirty="0">
                <a:solidFill>
                  <a:schemeClr val="tx1">
                    <a:lumMod val="75000"/>
                  </a:schemeClr>
                </a:solidFill>
                <a:latin typeface="Arial" panose="020B0604020202020204" pitchFamily="34" charset="0"/>
                <a:cs typeface="Arial" panose="020B0604020202020204" pitchFamily="34" charset="0"/>
              </a:rPr>
              <a:t>7. IFRS Accounting Taxonomy Update—</a:t>
            </a:r>
            <a:r>
              <a:rPr lang="en-GB" sz="1600" b="1" dirty="0">
                <a:solidFill>
                  <a:schemeClr val="tx1">
                    <a:lumMod val="75000"/>
                  </a:schemeClr>
                </a:solidFill>
                <a:latin typeface="Arial" panose="020B0604020202020204" pitchFamily="34" charset="0"/>
                <a:cs typeface="Arial" panose="020B0604020202020204" pitchFamily="34" charset="0"/>
              </a:rPr>
              <a:t>Primary Financial Statements</a:t>
            </a:r>
          </a:p>
        </p:txBody>
      </p:sp>
      <p:sp>
        <p:nvSpPr>
          <p:cNvPr id="23" name="Rectangle 22">
            <a:extLst>
              <a:ext uri="{FF2B5EF4-FFF2-40B4-BE49-F238E27FC236}">
                <a16:creationId xmlns:a16="http://schemas.microsoft.com/office/drawing/2014/main" id="{2FA9DBB1-5649-ABFE-4C7E-86033A9C4F1E}"/>
              </a:ext>
            </a:extLst>
          </p:cNvPr>
          <p:cNvSpPr/>
          <p:nvPr/>
        </p:nvSpPr>
        <p:spPr>
          <a:xfrm>
            <a:off x="1052528" y="5356393"/>
            <a:ext cx="5111091" cy="820252"/>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600200">
              <a:lnSpc>
                <a:spcPct val="150000"/>
              </a:lnSpc>
            </a:pPr>
            <a:r>
              <a:rPr lang="en-GB" sz="1600" b="1">
                <a:solidFill>
                  <a:srgbClr val="072071"/>
                </a:solidFill>
                <a:latin typeface="Arial"/>
                <a:cs typeface="Arial"/>
              </a:rPr>
              <a:t>4. PIR of IFRS 16 </a:t>
            </a:r>
            <a:r>
              <a:rPr lang="en-GB" sz="1600" b="1" i="1">
                <a:solidFill>
                  <a:srgbClr val="072071"/>
                </a:solidFill>
                <a:latin typeface="Arial"/>
                <a:cs typeface="Arial"/>
              </a:rPr>
              <a:t>Leases</a:t>
            </a:r>
          </a:p>
          <a:p>
            <a:pPr marL="628650" indent="-358775" defTabSz="1600200">
              <a:lnSpc>
                <a:spcPct val="150000"/>
              </a:lnSpc>
              <a:buFont typeface="Wingdings" panose="05000000000000000000" pitchFamily="2" charset="2"/>
              <a:buChar char="ü"/>
            </a:pPr>
            <a:r>
              <a:rPr lang="en-GB" sz="1600">
                <a:solidFill>
                  <a:srgbClr val="072071"/>
                </a:solidFill>
                <a:latin typeface="Arial"/>
                <a:cs typeface="Arial"/>
              </a:rPr>
              <a:t>required by Due Process Handbook</a:t>
            </a:r>
          </a:p>
        </p:txBody>
      </p:sp>
    </p:spTree>
    <p:extLst>
      <p:ext uri="{BB962C8B-B14F-4D97-AF65-F5344CB8AC3E}">
        <p14:creationId xmlns:p14="http://schemas.microsoft.com/office/powerpoint/2010/main" val="346997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13BA3-5F44-0C37-1C6F-AAF1DCF32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B6F4F-E672-740E-7EB2-40B9C75E920A}"/>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en-GB" sz="3200" dirty="0">
                <a:latin typeface="Arial"/>
                <a:cs typeface="Arial"/>
              </a:rPr>
              <a:t>Q&amp;A</a:t>
            </a:r>
            <a:endParaRPr lang="en-GB" sz="3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029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5E58C7A2-E138-7FD0-8BC3-3CF818FB0FA3}"/>
              </a:ext>
            </a:extLst>
          </p:cNvPr>
          <p:cNvSpPr txBox="1">
            <a:spLocks/>
          </p:cNvSpPr>
          <p:nvPr/>
        </p:nvSpPr>
        <p:spPr>
          <a:xfrm>
            <a:off x="1024751" y="2603448"/>
            <a:ext cx="5072400" cy="326321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Follow us online</a:t>
            </a:r>
          </a:p>
        </p:txBody>
      </p:sp>
      <p:pic>
        <p:nvPicPr>
          <p:cNvPr id="5" name="Picture 4">
            <a:extLst>
              <a:ext uri="{FF2B5EF4-FFF2-40B4-BE49-F238E27FC236}">
                <a16:creationId xmlns:a16="http://schemas.microsoft.com/office/drawing/2014/main" id="{91090A11-30F1-B770-5868-F6893A420421}"/>
              </a:ext>
            </a:extLst>
          </p:cNvPr>
          <p:cNvPicPr>
            <a:picLocks noChangeAspect="1"/>
          </p:cNvPicPr>
          <p:nvPr/>
        </p:nvPicPr>
        <p:blipFill>
          <a:blip r:embed="rId2"/>
          <a:stretch>
            <a:fillRect/>
          </a:stretch>
        </p:blipFill>
        <p:spPr>
          <a:xfrm>
            <a:off x="1046816" y="4690291"/>
            <a:ext cx="321432" cy="321432"/>
          </a:xfrm>
          <a:prstGeom prst="rect">
            <a:avLst/>
          </a:prstGeom>
        </p:spPr>
      </p:pic>
      <p:pic>
        <p:nvPicPr>
          <p:cNvPr id="6" name="Picture 5">
            <a:extLst>
              <a:ext uri="{FF2B5EF4-FFF2-40B4-BE49-F238E27FC236}">
                <a16:creationId xmlns:a16="http://schemas.microsoft.com/office/drawing/2014/main" id="{DA3B5DAC-10D4-F799-CB54-0F3E8AF347E4}"/>
              </a:ext>
            </a:extLst>
          </p:cNvPr>
          <p:cNvPicPr>
            <a:picLocks noChangeAspect="1"/>
          </p:cNvPicPr>
          <p:nvPr/>
        </p:nvPicPr>
        <p:blipFill>
          <a:blip r:embed="rId3"/>
          <a:stretch>
            <a:fillRect/>
          </a:stretch>
        </p:blipFill>
        <p:spPr>
          <a:xfrm>
            <a:off x="1046816" y="5199494"/>
            <a:ext cx="321431" cy="321431"/>
          </a:xfrm>
          <a:prstGeom prst="rect">
            <a:avLst/>
          </a:prstGeom>
        </p:spPr>
      </p:pic>
      <p:sp>
        <p:nvSpPr>
          <p:cNvPr id="7" name="TextBox 6">
            <a:extLst>
              <a:ext uri="{FF2B5EF4-FFF2-40B4-BE49-F238E27FC236}">
                <a16:creationId xmlns:a16="http://schemas.microsoft.com/office/drawing/2014/main" id="{74838E24-86CC-5DC3-6DF9-4F31D4B10E70}"/>
              </a:ext>
            </a:extLst>
          </p:cNvPr>
          <p:cNvSpPr txBox="1"/>
          <p:nvPr/>
        </p:nvSpPr>
        <p:spPr>
          <a:xfrm>
            <a:off x="1364652" y="3499573"/>
            <a:ext cx="1670755"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ifrs.org</a:t>
            </a:r>
          </a:p>
        </p:txBody>
      </p:sp>
      <p:sp>
        <p:nvSpPr>
          <p:cNvPr id="8" name="TextBox 7">
            <a:extLst>
              <a:ext uri="{FF2B5EF4-FFF2-40B4-BE49-F238E27FC236}">
                <a16:creationId xmlns:a16="http://schemas.microsoft.com/office/drawing/2014/main" id="{277A026F-F925-4428-3AF1-844A7F0EA2E0}"/>
              </a:ext>
            </a:extLst>
          </p:cNvPr>
          <p:cNvSpPr txBox="1"/>
          <p:nvPr/>
        </p:nvSpPr>
        <p:spPr>
          <a:xfrm>
            <a:off x="1346182" y="4073235"/>
            <a:ext cx="2353389"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@IFRSFoundation</a:t>
            </a:r>
          </a:p>
        </p:txBody>
      </p:sp>
      <p:sp>
        <p:nvSpPr>
          <p:cNvPr id="9" name="TextBox 8">
            <a:extLst>
              <a:ext uri="{FF2B5EF4-FFF2-40B4-BE49-F238E27FC236}">
                <a16:creationId xmlns:a16="http://schemas.microsoft.com/office/drawing/2014/main" id="{525AF73C-EA43-9DF2-8887-9EE107F4D27B}"/>
              </a:ext>
            </a:extLst>
          </p:cNvPr>
          <p:cNvSpPr txBox="1"/>
          <p:nvPr/>
        </p:nvSpPr>
        <p:spPr>
          <a:xfrm>
            <a:off x="1368247" y="4646897"/>
            <a:ext cx="2130796"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IFRS Foundation</a:t>
            </a:r>
          </a:p>
        </p:txBody>
      </p:sp>
      <p:sp>
        <p:nvSpPr>
          <p:cNvPr id="10" name="TextBox 9">
            <a:extLst>
              <a:ext uri="{FF2B5EF4-FFF2-40B4-BE49-F238E27FC236}">
                <a16:creationId xmlns:a16="http://schemas.microsoft.com/office/drawing/2014/main" id="{1FF8E8AA-3F41-AB81-3B31-1AB8881D9ECA}"/>
              </a:ext>
            </a:extLst>
          </p:cNvPr>
          <p:cNvSpPr txBox="1"/>
          <p:nvPr/>
        </p:nvSpPr>
        <p:spPr>
          <a:xfrm>
            <a:off x="1357605" y="5207335"/>
            <a:ext cx="3422300" cy="70788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International Accounting Standards Board</a:t>
            </a:r>
          </a:p>
        </p:txBody>
      </p:sp>
      <p:pic>
        <p:nvPicPr>
          <p:cNvPr id="11" name="Picture 10">
            <a:extLst>
              <a:ext uri="{FF2B5EF4-FFF2-40B4-BE49-F238E27FC236}">
                <a16:creationId xmlns:a16="http://schemas.microsoft.com/office/drawing/2014/main" id="{0811A96C-C6A1-48E5-7E6D-B8B2236C0EF0}"/>
              </a:ext>
            </a:extLst>
          </p:cNvPr>
          <p:cNvPicPr>
            <a:picLocks noChangeAspect="1"/>
          </p:cNvPicPr>
          <p:nvPr/>
        </p:nvPicPr>
        <p:blipFill>
          <a:blip r:embed="rId4"/>
          <a:stretch>
            <a:fillRect/>
          </a:stretch>
        </p:blipFill>
        <p:spPr>
          <a:xfrm>
            <a:off x="1036173" y="3538912"/>
            <a:ext cx="321432" cy="321432"/>
          </a:xfrm>
          <a:prstGeom prst="rect">
            <a:avLst/>
          </a:prstGeom>
        </p:spPr>
      </p:pic>
      <p:pic>
        <p:nvPicPr>
          <p:cNvPr id="1026" name="Picture 2" descr="A white x on a black background&#10;&#10;Description automatically generated">
            <a:extLst>
              <a:ext uri="{FF2B5EF4-FFF2-40B4-BE49-F238E27FC236}">
                <a16:creationId xmlns:a16="http://schemas.microsoft.com/office/drawing/2014/main" id="{02287526-8D16-E7A9-2498-83458DD5B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173" y="4125850"/>
            <a:ext cx="328479" cy="31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C2443B-3FAA-F27F-1A8D-3C4834862A99}"/>
              </a:ext>
            </a:extLst>
          </p:cNvPr>
          <p:cNvSpPr>
            <a:spLocks noGrp="1"/>
          </p:cNvSpPr>
          <p:nvPr>
            <p:ph type="body" sz="quarter" idx="10"/>
          </p:nvPr>
        </p:nvSpPr>
        <p:spPr>
          <a:xfrm>
            <a:off x="1019173" y="1305746"/>
            <a:ext cx="10153259" cy="654191"/>
          </a:xfrm>
        </p:spPr>
        <p:txBody>
          <a:bodyPr/>
          <a:lstStyle/>
          <a:p>
            <a:r>
              <a:rPr lang="en-GB" sz="2800"/>
              <a:t>Consultations</a:t>
            </a:r>
          </a:p>
        </p:txBody>
      </p:sp>
      <p:sp>
        <p:nvSpPr>
          <p:cNvPr id="5" name="Footer Placeholder 4">
            <a:extLst>
              <a:ext uri="{FF2B5EF4-FFF2-40B4-BE49-F238E27FC236}">
                <a16:creationId xmlns:a16="http://schemas.microsoft.com/office/drawing/2014/main" id="{68BE198B-463B-82A0-4DF3-5245B57883D0}"/>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6</a:t>
            </a:fld>
            <a:endParaRPr lang="en-US">
              <a:cs typeface="Arial" panose="020B0604020202020204" pitchFamily="34" charset="0"/>
            </a:endParaRPr>
          </a:p>
        </p:txBody>
      </p:sp>
      <p:sp>
        <p:nvSpPr>
          <p:cNvPr id="3" name="TextBox 2">
            <a:extLst>
              <a:ext uri="{FF2B5EF4-FFF2-40B4-BE49-F238E27FC236}">
                <a16:creationId xmlns:a16="http://schemas.microsoft.com/office/drawing/2014/main" id="{9F9ABE7D-FF00-31D2-BF59-B47A05B0387C}"/>
              </a:ext>
            </a:extLst>
          </p:cNvPr>
          <p:cNvSpPr txBox="1"/>
          <p:nvPr/>
        </p:nvSpPr>
        <p:spPr>
          <a:xfrm>
            <a:off x="6825009" y="1687548"/>
            <a:ext cx="4971881" cy="341632"/>
          </a:xfrm>
          <a:prstGeom prst="rect">
            <a:avLst/>
          </a:prstGeom>
          <a:solidFill>
            <a:schemeClr val="bg1"/>
          </a:solidFill>
        </p:spPr>
        <p:txBody>
          <a:bodyPr wrap="square">
            <a:spAutoFit/>
          </a:bodyPr>
          <a:lstStyle/>
          <a:p>
            <a:pPr marL="0" lvl="0" indent="0" algn="ctr" defTabSz="1600200">
              <a:lnSpc>
                <a:spcPct val="90000"/>
              </a:lnSpc>
              <a:spcBef>
                <a:spcPct val="0"/>
              </a:spcBef>
              <a:spcAft>
                <a:spcPct val="35000"/>
              </a:spcAft>
              <a:buNone/>
            </a:pPr>
            <a:r>
              <a:rPr lang="en-GB" sz="1800" b="1" kern="1200" dirty="0">
                <a:solidFill>
                  <a:srgbClr val="072071"/>
                </a:solidFill>
                <a:latin typeface="Arial" panose="020B0604020202020204" pitchFamily="34" charset="0"/>
                <a:cs typeface="Arial" panose="020B0604020202020204" pitchFamily="34" charset="0"/>
              </a:rPr>
              <a:t>Consultations published in 2024</a:t>
            </a:r>
          </a:p>
        </p:txBody>
      </p:sp>
      <p:sp>
        <p:nvSpPr>
          <p:cNvPr id="15" name="TextBox 14">
            <a:extLst>
              <a:ext uri="{FF2B5EF4-FFF2-40B4-BE49-F238E27FC236}">
                <a16:creationId xmlns:a16="http://schemas.microsoft.com/office/drawing/2014/main" id="{D9F3ED4E-910F-1759-A355-635CA467C11C}"/>
              </a:ext>
            </a:extLst>
          </p:cNvPr>
          <p:cNvSpPr txBox="1"/>
          <p:nvPr/>
        </p:nvSpPr>
        <p:spPr>
          <a:xfrm>
            <a:off x="8584680" y="5505851"/>
            <a:ext cx="3193895" cy="341632"/>
          </a:xfrm>
          <a:prstGeom prst="rect">
            <a:avLst/>
          </a:prstGeom>
          <a:solidFill>
            <a:schemeClr val="bg1"/>
          </a:solidFill>
        </p:spPr>
        <p:txBody>
          <a:bodyPr wrap="square">
            <a:spAutoFit/>
          </a:bodyPr>
          <a:lstStyle/>
          <a:p>
            <a:pPr marL="0" lvl="0" indent="0" algn="ctr" defTabSz="1600200">
              <a:lnSpc>
                <a:spcPct val="90000"/>
              </a:lnSpc>
              <a:spcBef>
                <a:spcPct val="0"/>
              </a:spcBef>
              <a:spcAft>
                <a:spcPct val="35000"/>
              </a:spcAft>
              <a:buNone/>
            </a:pPr>
            <a:r>
              <a:rPr lang="en-GB" sz="1800" b="1" kern="1200" dirty="0">
                <a:solidFill>
                  <a:srgbClr val="072071"/>
                </a:solidFill>
                <a:latin typeface="Arial" panose="020B0604020202020204" pitchFamily="34" charset="0"/>
                <a:cs typeface="Arial" panose="020B0604020202020204" pitchFamily="34" charset="0"/>
              </a:rPr>
              <a:t>Forthcoming consultations</a:t>
            </a:r>
          </a:p>
        </p:txBody>
      </p:sp>
      <p:sp>
        <p:nvSpPr>
          <p:cNvPr id="8" name="Rectangle 7">
            <a:extLst>
              <a:ext uri="{FF2B5EF4-FFF2-40B4-BE49-F238E27FC236}">
                <a16:creationId xmlns:a16="http://schemas.microsoft.com/office/drawing/2014/main" id="{77C736DE-4A61-9E83-2038-483E88A8B4CF}"/>
              </a:ext>
            </a:extLst>
          </p:cNvPr>
          <p:cNvSpPr/>
          <p:nvPr/>
        </p:nvSpPr>
        <p:spPr>
          <a:xfrm>
            <a:off x="1029006" y="2029179"/>
            <a:ext cx="10689607" cy="3361013"/>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spcBef>
                <a:spcPts val="600"/>
              </a:spcBef>
              <a:buFont typeface="+mj-lt"/>
              <a:buAutoNum type="arabicPeriod"/>
              <a:defRPr/>
            </a:pPr>
            <a:r>
              <a:rPr lang="en-GB" sz="1600" u="none" strike="noStrike" kern="1200" cap="none" spc="0" normalizeH="0" baseline="0" noProof="0">
                <a:ln>
                  <a:noFill/>
                </a:ln>
                <a:solidFill>
                  <a:schemeClr val="accent2"/>
                </a:solidFill>
                <a:effectLst/>
                <a:uLnTx/>
                <a:uFillTx/>
                <a:latin typeface="Arial"/>
                <a:cs typeface="Arial"/>
              </a:rPr>
              <a:t>Addendum to the Exposure Draft Third edition of the </a:t>
            </a:r>
            <a:r>
              <a:rPr lang="en-GB" sz="1600" i="1" u="none" strike="noStrike" kern="1200" cap="none" spc="0" normalizeH="0" baseline="0" noProof="0">
                <a:ln>
                  <a:noFill/>
                </a:ln>
                <a:solidFill>
                  <a:schemeClr val="accent2"/>
                </a:solidFill>
                <a:effectLst/>
                <a:uLnTx/>
                <a:uFillTx/>
                <a:latin typeface="Arial"/>
                <a:cs typeface="Arial"/>
              </a:rPr>
              <a:t>IFRS </a:t>
            </a:r>
            <a:r>
              <a:rPr lang="en-GB" sz="1600" i="1">
                <a:solidFill>
                  <a:schemeClr val="accent2"/>
                </a:solidFill>
                <a:latin typeface="Arial"/>
                <a:cs typeface="Arial"/>
              </a:rPr>
              <a:t>for</a:t>
            </a:r>
            <a:r>
              <a:rPr lang="en-GB" sz="1600" i="1" u="none" strike="noStrike" kern="1200" cap="none" spc="0" normalizeH="0" baseline="0" noProof="0">
                <a:ln>
                  <a:noFill/>
                </a:ln>
                <a:solidFill>
                  <a:schemeClr val="accent2"/>
                </a:solidFill>
                <a:effectLst/>
                <a:uLnTx/>
                <a:uFillTx/>
                <a:latin typeface="Arial"/>
                <a:cs typeface="Arial"/>
              </a:rPr>
              <a:t> SMEs</a:t>
            </a:r>
            <a:r>
              <a:rPr lang="en-GB" sz="1600" u="none" strike="noStrike" kern="1200" cap="none" spc="0" normalizeH="0" baseline="0" noProof="0">
                <a:ln>
                  <a:noFill/>
                </a:ln>
                <a:solidFill>
                  <a:schemeClr val="accent2"/>
                </a:solidFill>
                <a:effectLst/>
                <a:uLnTx/>
                <a:uFillTx/>
                <a:latin typeface="Arial"/>
                <a:cs typeface="Arial"/>
              </a:rPr>
              <a:t> Accounting Standard 	</a:t>
            </a:r>
          </a:p>
          <a:p>
            <a:pPr marL="342900" indent="-342900">
              <a:spcBef>
                <a:spcPts val="600"/>
              </a:spcBef>
              <a:buFont typeface="+mj-lt"/>
              <a:buAutoNum type="arabicPeriod"/>
              <a:defRPr/>
            </a:pPr>
            <a:r>
              <a:rPr kumimoji="0" lang="en-GB" sz="1600">
                <a:solidFill>
                  <a:schemeClr val="accent2"/>
                </a:solidFill>
                <a:latin typeface="Arial"/>
                <a:cs typeface="Arial"/>
              </a:rPr>
              <a:t>Exposure D</a:t>
            </a:r>
            <a:r>
              <a:rPr lang="en-GB" sz="1600">
                <a:solidFill>
                  <a:schemeClr val="accent2"/>
                </a:solidFill>
                <a:latin typeface="Arial"/>
                <a:cs typeface="Arial"/>
              </a:rPr>
              <a:t>raft </a:t>
            </a:r>
            <a:r>
              <a:rPr lang="en-GB" sz="1600" i="1">
                <a:solidFill>
                  <a:schemeClr val="accent2"/>
                </a:solidFill>
                <a:latin typeface="Arial"/>
                <a:cs typeface="Arial"/>
              </a:rPr>
              <a:t>Power Purchase Agreements </a:t>
            </a:r>
            <a:r>
              <a:rPr lang="en-GB" sz="1600">
                <a:solidFill>
                  <a:srgbClr val="072071"/>
                </a:solidFill>
                <a:latin typeface="Arial"/>
                <a:cs typeface="Arial"/>
              </a:rPr>
              <a:t>project</a:t>
            </a:r>
            <a:r>
              <a:rPr lang="en-GB" sz="1600" i="1">
                <a:solidFill>
                  <a:schemeClr val="accent2"/>
                </a:solidFill>
                <a:latin typeface="Arial"/>
                <a:cs typeface="Arial"/>
              </a:rPr>
              <a:t> </a:t>
            </a:r>
            <a:r>
              <a:rPr lang="en-GB" sz="1600">
                <a:solidFill>
                  <a:srgbClr val="072071"/>
                </a:solidFill>
                <a:latin typeface="Arial"/>
                <a:cs typeface="Arial"/>
              </a:rPr>
              <a:t>(amendments to IFRS 9)</a:t>
            </a:r>
          </a:p>
          <a:p>
            <a:pPr marL="342900" indent="-342900">
              <a:spcBef>
                <a:spcPts val="600"/>
              </a:spcBef>
              <a:buFont typeface="+mj-lt"/>
              <a:buAutoNum type="arabicPeriod"/>
              <a:defRPr/>
            </a:pPr>
            <a:r>
              <a:rPr lang="en-GB" sz="1600">
                <a:solidFill>
                  <a:schemeClr val="accent2"/>
                </a:solidFill>
                <a:latin typeface="Arial"/>
                <a:cs typeface="Arial"/>
              </a:rPr>
              <a:t>Proposed IFRS Taxonomy Update—</a:t>
            </a:r>
            <a:r>
              <a:rPr lang="en-GB" sz="1600" i="1">
                <a:solidFill>
                  <a:schemeClr val="accent2"/>
                </a:solidFill>
                <a:latin typeface="Arial"/>
                <a:cs typeface="Arial"/>
              </a:rPr>
              <a:t>Primary Financial Statements</a:t>
            </a:r>
            <a:endParaRPr kumimoji="0" lang="en-GB" sz="1600" i="0" u="none" strike="noStrike" kern="1200" cap="none" spc="0" normalizeH="0" baseline="0" noProof="0">
              <a:ln>
                <a:noFill/>
              </a:ln>
              <a:solidFill>
                <a:schemeClr val="accent2"/>
              </a:solidFill>
              <a:effectLst/>
              <a:uLnTx/>
              <a:uFillTx/>
              <a:latin typeface="Arial"/>
              <a:cs typeface="Arial"/>
            </a:endParaRPr>
          </a:p>
          <a:p>
            <a:pPr marL="342900" indent="-342900">
              <a:spcBef>
                <a:spcPts val="600"/>
              </a:spcBef>
              <a:buFont typeface="+mj-lt"/>
              <a:buAutoNum type="arabicPeriod"/>
              <a:defRPr/>
            </a:pPr>
            <a:r>
              <a:rPr kumimoji="0" lang="en-GB" sz="1600" i="0" u="none" strike="noStrike" kern="1200" cap="none" spc="0" normalizeH="0" baseline="0" noProof="0">
                <a:ln>
                  <a:noFill/>
                </a:ln>
                <a:solidFill>
                  <a:schemeClr val="accent2"/>
                </a:solidFill>
                <a:effectLst/>
                <a:uLnTx/>
                <a:uFillTx/>
                <a:latin typeface="Arial"/>
                <a:cs typeface="Arial"/>
              </a:rPr>
              <a:t>Proposed IFRS Taxonomy Update—Contracts for Renewable Electricity </a:t>
            </a:r>
          </a:p>
          <a:p>
            <a:pPr marL="342900" indent="-342900">
              <a:spcBef>
                <a:spcPts val="600"/>
              </a:spcBef>
              <a:buFont typeface="+mj-lt"/>
              <a:buAutoNum type="arabicPeriod"/>
              <a:defRPr/>
            </a:pPr>
            <a:r>
              <a:rPr kumimoji="0" lang="en-GB" sz="1600" i="0" u="none" strike="noStrike" kern="1200" cap="none" spc="0" normalizeH="0" baseline="0" noProof="0">
                <a:ln>
                  <a:noFill/>
                </a:ln>
                <a:solidFill>
                  <a:schemeClr val="accent2"/>
                </a:solidFill>
                <a:effectLst/>
                <a:uLnTx/>
                <a:uFillTx/>
                <a:latin typeface="Arial"/>
                <a:cs typeface="Arial"/>
              </a:rPr>
              <a:t>Proposed IFRS Taxonomy Update—</a:t>
            </a:r>
            <a:r>
              <a:rPr kumimoji="0" lang="en-GB" sz="1600" i="1" u="none" strike="noStrike" kern="1200" cap="none" spc="0" normalizeH="0" baseline="0" noProof="0">
                <a:ln>
                  <a:noFill/>
                </a:ln>
                <a:solidFill>
                  <a:schemeClr val="accent2"/>
                </a:solidFill>
                <a:effectLst/>
                <a:uLnTx/>
                <a:uFillTx/>
                <a:latin typeface="Arial"/>
                <a:cs typeface="Arial"/>
              </a:rPr>
              <a:t>Subsidiaries without Public Accountability: Disclosures</a:t>
            </a:r>
            <a:r>
              <a:rPr kumimoji="0" lang="en-GB" sz="1600" i="0" u="none" strike="noStrike" kern="1200" cap="none" spc="0" normalizeH="0" baseline="0" noProof="0">
                <a:ln>
                  <a:noFill/>
                </a:ln>
                <a:solidFill>
                  <a:schemeClr val="accent2"/>
                </a:solidFill>
                <a:effectLst/>
                <a:uLnTx/>
                <a:uFillTx/>
                <a:latin typeface="Arial"/>
                <a:cs typeface="Arial"/>
              </a:rPr>
              <a:t> and Amendments to IFRS 7 and IFRS 9 and Annual improvements</a:t>
            </a:r>
          </a:p>
          <a:p>
            <a:pPr marL="342900" indent="-342900">
              <a:spcBef>
                <a:spcPts val="600"/>
              </a:spcBef>
              <a:buFont typeface="+mj-lt"/>
              <a:buAutoNum type="arabicPeriod"/>
              <a:defRPr/>
            </a:pPr>
            <a:r>
              <a:rPr kumimoji="0" lang="en-GB" sz="1600" u="none" strike="noStrike" kern="1200" cap="none" spc="0" normalizeH="0" baseline="0" noProof="0">
                <a:ln>
                  <a:noFill/>
                </a:ln>
                <a:solidFill>
                  <a:schemeClr val="accent2"/>
                </a:solidFill>
                <a:effectLst/>
                <a:uLnTx/>
                <a:uFillTx/>
                <a:latin typeface="Arial"/>
                <a:cs typeface="Arial"/>
              </a:rPr>
              <a:t>Exposure Draft </a:t>
            </a:r>
            <a:r>
              <a:rPr lang="en-GB" sz="1600" i="1">
                <a:solidFill>
                  <a:schemeClr val="accent2"/>
                </a:solidFill>
                <a:latin typeface="Arial"/>
                <a:cs typeface="Arial"/>
              </a:rPr>
              <a:t>Use of a Hyperinflationary Presentation Currency by a Non-hyperinflationary Entity </a:t>
            </a:r>
            <a:r>
              <a:rPr lang="en-GB" sz="1600">
                <a:solidFill>
                  <a:schemeClr val="accent2"/>
                </a:solidFill>
                <a:latin typeface="Arial"/>
                <a:cs typeface="Arial"/>
              </a:rPr>
              <a:t>project</a:t>
            </a:r>
            <a:r>
              <a:rPr lang="en-GB" sz="1600" i="1">
                <a:solidFill>
                  <a:schemeClr val="accent2"/>
                </a:solidFill>
                <a:latin typeface="Arial"/>
                <a:cs typeface="Arial"/>
              </a:rPr>
              <a:t> </a:t>
            </a:r>
            <a:r>
              <a:rPr lang="en-GB" sz="1600">
                <a:solidFill>
                  <a:srgbClr val="072071"/>
                </a:solidFill>
                <a:latin typeface="Arial"/>
                <a:cs typeface="Arial"/>
              </a:rPr>
              <a:t>(amendments to IAS 21)</a:t>
            </a:r>
            <a:endParaRPr lang="en-GB" sz="1600">
              <a:solidFill>
                <a:schemeClr val="accent2"/>
              </a:solidFill>
              <a:latin typeface="Arial"/>
              <a:cs typeface="Arial"/>
            </a:endParaRPr>
          </a:p>
          <a:p>
            <a:pPr marL="342900" indent="-342900">
              <a:spcBef>
                <a:spcPts val="600"/>
              </a:spcBef>
              <a:buFont typeface="+mj-lt"/>
              <a:buAutoNum type="arabicPeriod"/>
              <a:defRPr/>
            </a:pPr>
            <a:r>
              <a:rPr lang="en-GB" sz="1600">
                <a:solidFill>
                  <a:schemeClr val="accent2"/>
                </a:solidFill>
                <a:latin typeface="Arial"/>
                <a:cs typeface="Arial"/>
              </a:rPr>
              <a:t>Exposure Draft updating the </a:t>
            </a:r>
            <a:r>
              <a:rPr lang="en-GB" sz="1600" i="1">
                <a:solidFill>
                  <a:schemeClr val="accent2"/>
                </a:solidFill>
                <a:latin typeface="Arial"/>
                <a:cs typeface="Arial"/>
              </a:rPr>
              <a:t>Subsidiaries without Public Accountability: Disclosures</a:t>
            </a:r>
            <a:r>
              <a:rPr lang="en-GB" sz="1600">
                <a:solidFill>
                  <a:schemeClr val="accent2"/>
                </a:solidFill>
                <a:latin typeface="Arial"/>
                <a:cs typeface="Arial"/>
              </a:rPr>
              <a:t> Standard</a:t>
            </a:r>
          </a:p>
          <a:p>
            <a:pPr marL="342900" indent="-342900">
              <a:spcBef>
                <a:spcPts val="600"/>
              </a:spcBef>
              <a:buFont typeface="+mj-lt"/>
              <a:buAutoNum type="arabicPeriod"/>
              <a:defRPr/>
            </a:pPr>
            <a:r>
              <a:rPr lang="en-GB" sz="1600">
                <a:solidFill>
                  <a:schemeClr val="accent2"/>
                </a:solidFill>
                <a:latin typeface="Arial"/>
                <a:cs typeface="Arial"/>
              </a:rPr>
              <a:t>Exposure Draft </a:t>
            </a:r>
            <a:r>
              <a:rPr lang="en-GB" sz="1600" i="1">
                <a:solidFill>
                  <a:schemeClr val="accent2"/>
                </a:solidFill>
                <a:latin typeface="Arial"/>
                <a:cs typeface="Arial"/>
              </a:rPr>
              <a:t>Climate-related and Other Uncertainties in the Financial Statements</a:t>
            </a:r>
            <a:endParaRPr lang="en-GB" sz="1600" u="none" strike="noStrike" kern="1200" cap="none" spc="0" normalizeH="0" baseline="0" noProof="0">
              <a:ln>
                <a:noFill/>
              </a:ln>
              <a:solidFill>
                <a:schemeClr val="accent2"/>
              </a:solidFill>
              <a:effectLst/>
              <a:uLnTx/>
              <a:uFillTx/>
              <a:latin typeface="Arial"/>
              <a:cs typeface="Arial"/>
            </a:endParaRPr>
          </a:p>
          <a:p>
            <a:pPr marL="342900" indent="-342900">
              <a:spcBef>
                <a:spcPts val="600"/>
              </a:spcBef>
              <a:buFont typeface="+mj-lt"/>
              <a:buAutoNum type="arabicPeriod"/>
              <a:defRPr/>
            </a:pPr>
            <a:r>
              <a:rPr kumimoji="0" lang="en-GB" sz="1600" i="0" u="none" strike="noStrike" kern="1200" cap="none" spc="0" normalizeH="0" baseline="0" noProof="0">
                <a:ln>
                  <a:noFill/>
                </a:ln>
                <a:solidFill>
                  <a:schemeClr val="accent2"/>
                </a:solidFill>
                <a:effectLst/>
                <a:uLnTx/>
                <a:uFillTx/>
                <a:latin typeface="Arial"/>
                <a:cs typeface="Arial"/>
              </a:rPr>
              <a:t>Exposure Draft </a:t>
            </a:r>
            <a:r>
              <a:rPr kumimoji="0" lang="en-GB" sz="1600" i="1" u="none" strike="noStrike" kern="1200" cap="none" spc="0" normalizeH="0" baseline="0" noProof="0">
                <a:ln>
                  <a:noFill/>
                </a:ln>
                <a:solidFill>
                  <a:schemeClr val="accent2"/>
                </a:solidFill>
                <a:effectLst/>
                <a:uLnTx/>
                <a:uFillTx/>
                <a:latin typeface="Arial"/>
                <a:cs typeface="Arial"/>
              </a:rPr>
              <a:t>Equity Method </a:t>
            </a:r>
            <a:r>
              <a:rPr kumimoji="0" lang="en-GB" sz="1600" u="none" strike="noStrike" kern="1200" cap="none" spc="0" normalizeH="0" baseline="0" noProof="0">
                <a:ln>
                  <a:noFill/>
                </a:ln>
                <a:solidFill>
                  <a:schemeClr val="accent2"/>
                </a:solidFill>
                <a:effectLst/>
                <a:uLnTx/>
                <a:uFillTx/>
                <a:latin typeface="Arial"/>
                <a:cs typeface="Arial"/>
              </a:rPr>
              <a:t>project </a:t>
            </a:r>
            <a:r>
              <a:rPr lang="en-GB" sz="1600">
                <a:solidFill>
                  <a:srgbClr val="072071"/>
                </a:solidFill>
                <a:latin typeface="Arial"/>
                <a:cs typeface="Arial"/>
              </a:rPr>
              <a:t>(amendments to IAS 28)</a:t>
            </a:r>
          </a:p>
        </p:txBody>
      </p:sp>
      <p:sp>
        <p:nvSpPr>
          <p:cNvPr id="13" name="Rectangle 12">
            <a:extLst>
              <a:ext uri="{FF2B5EF4-FFF2-40B4-BE49-F238E27FC236}">
                <a16:creationId xmlns:a16="http://schemas.microsoft.com/office/drawing/2014/main" id="{6CC0CBBE-CC9C-DF09-947E-1F660FA0B724}"/>
              </a:ext>
            </a:extLst>
          </p:cNvPr>
          <p:cNvSpPr/>
          <p:nvPr/>
        </p:nvSpPr>
        <p:spPr>
          <a:xfrm>
            <a:off x="1019173" y="5817339"/>
            <a:ext cx="10689607" cy="626237"/>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spcBef>
                <a:spcPts val="600"/>
              </a:spcBef>
              <a:buFont typeface="+mj-lt"/>
              <a:buAutoNum type="arabicPeriod"/>
              <a:defRPr/>
            </a:pPr>
            <a:r>
              <a:rPr kumimoji="0" lang="en-GB" sz="1600" b="1" i="0" u="none" strike="noStrike" kern="1200" cap="none" spc="0" normalizeH="0" baseline="0" noProof="0">
                <a:ln>
                  <a:noFill/>
                </a:ln>
                <a:solidFill>
                  <a:schemeClr val="accent2"/>
                </a:solidFill>
                <a:effectLst/>
                <a:uLnTx/>
                <a:uFillTx/>
                <a:latin typeface="Arial"/>
                <a:cs typeface="Arial"/>
              </a:rPr>
              <a:t>November 2024:</a:t>
            </a:r>
            <a:r>
              <a:rPr kumimoji="0" lang="en-GB" sz="1600" i="0" u="none" strike="noStrike" kern="1200" cap="none" spc="0" normalizeH="0" baseline="0" noProof="0">
                <a:ln>
                  <a:noFill/>
                </a:ln>
                <a:solidFill>
                  <a:schemeClr val="accent2"/>
                </a:solidFill>
                <a:effectLst/>
                <a:uLnTx/>
                <a:uFillTx/>
                <a:latin typeface="Arial"/>
                <a:cs typeface="Arial"/>
              </a:rPr>
              <a:t> Exposure Draft </a:t>
            </a:r>
            <a:r>
              <a:rPr kumimoji="0" lang="en-GB" sz="1600" i="1" u="none" strike="noStrike" kern="1200" cap="none" spc="0" normalizeH="0" baseline="0" noProof="0">
                <a:ln>
                  <a:noFill/>
                </a:ln>
                <a:solidFill>
                  <a:schemeClr val="accent2"/>
                </a:solidFill>
                <a:effectLst/>
                <a:uLnTx/>
                <a:uFillTx/>
                <a:latin typeface="Arial"/>
                <a:cs typeface="Arial"/>
              </a:rPr>
              <a:t>Provisions—Targeted Improvements </a:t>
            </a:r>
            <a:r>
              <a:rPr kumimoji="0" lang="en-GB" sz="1600" i="0" u="none" strike="noStrike" kern="1200" cap="none" spc="0" normalizeH="0" baseline="0" noProof="0">
                <a:ln>
                  <a:noFill/>
                </a:ln>
                <a:solidFill>
                  <a:schemeClr val="accent2"/>
                </a:solidFill>
                <a:effectLst/>
                <a:uLnTx/>
                <a:uFillTx/>
                <a:latin typeface="Arial"/>
                <a:cs typeface="Arial"/>
              </a:rPr>
              <a:t>project (clarifications to IAS 37)</a:t>
            </a:r>
          </a:p>
          <a:p>
            <a:pPr marL="342900" indent="-342900">
              <a:spcBef>
                <a:spcPts val="600"/>
              </a:spcBef>
              <a:buFont typeface="+mj-lt"/>
              <a:buAutoNum type="arabicPeriod"/>
              <a:defRPr/>
            </a:pPr>
            <a:r>
              <a:rPr kumimoji="0" lang="en-GB" sz="1600" b="1" u="none" strike="noStrike" kern="1200" cap="none" spc="0" normalizeH="0" baseline="0" noProof="0">
                <a:ln>
                  <a:noFill/>
                </a:ln>
                <a:solidFill>
                  <a:schemeClr val="accent2"/>
                </a:solidFill>
                <a:effectLst/>
                <a:uLnTx/>
                <a:uFillTx/>
                <a:latin typeface="Arial"/>
                <a:cs typeface="Arial"/>
              </a:rPr>
              <a:t>H1 2025:</a:t>
            </a:r>
            <a:r>
              <a:rPr kumimoji="0" lang="en-GB" sz="1600" u="none" strike="noStrike" kern="1200" cap="none" spc="0" normalizeH="0" baseline="0" noProof="0">
                <a:ln>
                  <a:noFill/>
                </a:ln>
                <a:solidFill>
                  <a:schemeClr val="accent2"/>
                </a:solidFill>
                <a:effectLst/>
                <a:uLnTx/>
                <a:uFillTx/>
                <a:latin typeface="Arial"/>
                <a:cs typeface="Arial"/>
              </a:rPr>
              <a:t> Exposure Draft </a:t>
            </a:r>
            <a:r>
              <a:rPr kumimoji="0" lang="en-GB" sz="1600" i="1" u="none" strike="noStrike" kern="1200" cap="none" spc="0" normalizeH="0" baseline="0" noProof="0">
                <a:ln>
                  <a:noFill/>
                </a:ln>
                <a:solidFill>
                  <a:schemeClr val="accent2"/>
                </a:solidFill>
                <a:effectLst/>
                <a:uLnTx/>
                <a:uFillTx/>
                <a:latin typeface="Arial"/>
                <a:cs typeface="Arial"/>
              </a:rPr>
              <a:t>Dynamic Risk Management </a:t>
            </a:r>
            <a:r>
              <a:rPr kumimoji="0" lang="en-GB" sz="1600" u="none" strike="noStrike" kern="1200" cap="none" spc="0" normalizeH="0" baseline="0" noProof="0">
                <a:ln>
                  <a:noFill/>
                </a:ln>
                <a:solidFill>
                  <a:schemeClr val="accent2"/>
                </a:solidFill>
                <a:effectLst/>
                <a:uLnTx/>
                <a:uFillTx/>
                <a:latin typeface="Arial"/>
                <a:cs typeface="Arial"/>
              </a:rPr>
              <a:t>project</a:t>
            </a:r>
          </a:p>
        </p:txBody>
      </p:sp>
      <p:pic>
        <p:nvPicPr>
          <p:cNvPr id="9" name="Graphic 8" descr="Race Flag with solid fill">
            <a:extLst>
              <a:ext uri="{FF2B5EF4-FFF2-40B4-BE49-F238E27FC236}">
                <a16:creationId xmlns:a16="http://schemas.microsoft.com/office/drawing/2014/main" id="{1240C3F8-1881-2280-952A-F4C6FDD33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7858" y="1988752"/>
            <a:ext cx="350010" cy="350010"/>
          </a:xfrm>
          <a:prstGeom prst="rect">
            <a:avLst/>
          </a:prstGeom>
        </p:spPr>
      </p:pic>
      <p:pic>
        <p:nvPicPr>
          <p:cNvPr id="10" name="Graphic 9" descr="Race Flag with solid fill">
            <a:extLst>
              <a:ext uri="{FF2B5EF4-FFF2-40B4-BE49-F238E27FC236}">
                <a16:creationId xmlns:a16="http://schemas.microsoft.com/office/drawing/2014/main" id="{635C167A-8563-955F-0A0E-243007886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4368" y="2311968"/>
            <a:ext cx="350010" cy="350010"/>
          </a:xfrm>
          <a:prstGeom prst="rect">
            <a:avLst/>
          </a:prstGeom>
        </p:spPr>
      </p:pic>
      <p:pic>
        <p:nvPicPr>
          <p:cNvPr id="11" name="Graphic 10" descr="Race Flag with solid fill">
            <a:extLst>
              <a:ext uri="{FF2B5EF4-FFF2-40B4-BE49-F238E27FC236}">
                <a16:creationId xmlns:a16="http://schemas.microsoft.com/office/drawing/2014/main" id="{93442CAB-61DE-0C1A-A854-0348EE7B53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0974" y="2605042"/>
            <a:ext cx="350010" cy="350010"/>
          </a:xfrm>
          <a:prstGeom prst="rect">
            <a:avLst/>
          </a:prstGeom>
        </p:spPr>
      </p:pic>
      <p:sp>
        <p:nvSpPr>
          <p:cNvPr id="16" name="Rectangle: Rounded Corners 15">
            <a:extLst>
              <a:ext uri="{FF2B5EF4-FFF2-40B4-BE49-F238E27FC236}">
                <a16:creationId xmlns:a16="http://schemas.microsoft.com/office/drawing/2014/main" id="{DFB0B362-5D21-9AFD-09B5-1826B1DD164C}"/>
              </a:ext>
            </a:extLst>
          </p:cNvPr>
          <p:cNvSpPr/>
          <p:nvPr/>
        </p:nvSpPr>
        <p:spPr>
          <a:xfrm>
            <a:off x="3749716" y="4198880"/>
            <a:ext cx="2085482" cy="18677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solidFill>
                <a:latin typeface="Arial" panose="020B0604020202020204" pitchFamily="34" charset="0"/>
                <a:cs typeface="Arial" panose="020B0604020202020204" pitchFamily="34" charset="0"/>
              </a:rPr>
              <a:t>Open until </a:t>
            </a:r>
            <a:r>
              <a:rPr lang="en-GB" sz="1200" b="0" i="0">
                <a:solidFill>
                  <a:schemeClr val="accent1"/>
                </a:solidFill>
                <a:effectLst/>
                <a:latin typeface="Arial" panose="020B0604020202020204" pitchFamily="34" charset="0"/>
                <a:cs typeface="Arial" panose="020B0604020202020204" pitchFamily="34" charset="0"/>
              </a:rPr>
              <a:t>22/11/24</a:t>
            </a:r>
            <a:endParaRPr lang="en-GB" sz="1200">
              <a:solidFill>
                <a:schemeClr val="accent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9DA8D85E-9C57-DDB9-28D4-98F57C4233FB}"/>
              </a:ext>
            </a:extLst>
          </p:cNvPr>
          <p:cNvSpPr/>
          <p:nvPr/>
        </p:nvSpPr>
        <p:spPr>
          <a:xfrm>
            <a:off x="9900990" y="4486256"/>
            <a:ext cx="1530932" cy="186769"/>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solidFill>
                <a:latin typeface="Arial" panose="020B0604020202020204" pitchFamily="34" charset="0"/>
                <a:cs typeface="Arial" panose="020B0604020202020204" pitchFamily="34" charset="0"/>
              </a:rPr>
              <a:t>Open until </a:t>
            </a:r>
            <a:r>
              <a:rPr lang="en-GB" sz="1200" b="0" i="0">
                <a:solidFill>
                  <a:schemeClr val="accent1"/>
                </a:solidFill>
                <a:effectLst/>
                <a:latin typeface="Arial" panose="020B0604020202020204" pitchFamily="34" charset="0"/>
                <a:cs typeface="Arial" panose="020B0604020202020204" pitchFamily="34" charset="0"/>
              </a:rPr>
              <a:t>27/11/24</a:t>
            </a:r>
            <a:endParaRPr lang="en-GB" sz="1200">
              <a:solidFill>
                <a:schemeClr val="accent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A0F9CCB5-2E44-FD3D-84EB-3650E8D77943}"/>
              </a:ext>
            </a:extLst>
          </p:cNvPr>
          <p:cNvSpPr/>
          <p:nvPr/>
        </p:nvSpPr>
        <p:spPr>
          <a:xfrm>
            <a:off x="9036834" y="4814366"/>
            <a:ext cx="1848891" cy="186769"/>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solidFill>
                <a:latin typeface="Arial" panose="020B0604020202020204" pitchFamily="34" charset="0"/>
                <a:cs typeface="Arial" panose="020B0604020202020204" pitchFamily="34" charset="0"/>
              </a:rPr>
              <a:t>Open until </a:t>
            </a:r>
            <a:r>
              <a:rPr lang="en-GB" sz="1200" b="0" i="0">
                <a:solidFill>
                  <a:schemeClr val="accent1"/>
                </a:solidFill>
                <a:effectLst/>
                <a:latin typeface="Arial" panose="020B0604020202020204" pitchFamily="34" charset="0"/>
                <a:cs typeface="Arial" panose="020B0604020202020204" pitchFamily="34" charset="0"/>
              </a:rPr>
              <a:t>28/11/24</a:t>
            </a:r>
            <a:endParaRPr lang="en-GB" sz="1200">
              <a:solidFill>
                <a:schemeClr val="accent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CC3972FF-1E5B-ACC5-8BFD-7E19CDBCC0F3}"/>
              </a:ext>
            </a:extLst>
          </p:cNvPr>
          <p:cNvSpPr/>
          <p:nvPr/>
        </p:nvSpPr>
        <p:spPr>
          <a:xfrm>
            <a:off x="7177880" y="5135913"/>
            <a:ext cx="1848891" cy="186769"/>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solidFill>
                <a:latin typeface="Arial" panose="020B0604020202020204" pitchFamily="34" charset="0"/>
                <a:cs typeface="Arial" panose="020B0604020202020204" pitchFamily="34" charset="0"/>
              </a:rPr>
              <a:t>Open until </a:t>
            </a:r>
            <a:r>
              <a:rPr lang="en-GB" sz="1200" b="0" i="0">
                <a:solidFill>
                  <a:schemeClr val="accent1"/>
                </a:solidFill>
                <a:effectLst/>
                <a:latin typeface="Arial" panose="020B0604020202020204" pitchFamily="34" charset="0"/>
                <a:cs typeface="Arial" panose="020B0604020202020204" pitchFamily="34" charset="0"/>
              </a:rPr>
              <a:t>20/01/25</a:t>
            </a:r>
            <a:endParaRPr lang="en-GB" sz="1200">
              <a:solidFill>
                <a:schemeClr val="accent1"/>
              </a:solidFill>
              <a:latin typeface="Arial" panose="020B0604020202020204" pitchFamily="34" charset="0"/>
              <a:cs typeface="Arial" panose="020B0604020202020204" pitchFamily="34" charset="0"/>
            </a:endParaRPr>
          </a:p>
        </p:txBody>
      </p:sp>
      <p:pic>
        <p:nvPicPr>
          <p:cNvPr id="22" name="Graphic 21" descr="Race Flag with solid fill">
            <a:extLst>
              <a:ext uri="{FF2B5EF4-FFF2-40B4-BE49-F238E27FC236}">
                <a16:creationId xmlns:a16="http://schemas.microsoft.com/office/drawing/2014/main" id="{8C021F68-1EBF-A510-3DE2-41E94341B6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7336" y="2973753"/>
            <a:ext cx="350010" cy="350010"/>
          </a:xfrm>
          <a:prstGeom prst="rect">
            <a:avLst/>
          </a:prstGeom>
        </p:spPr>
      </p:pic>
      <p:pic>
        <p:nvPicPr>
          <p:cNvPr id="23" name="Graphic 22" descr="Race Flag with solid fill">
            <a:extLst>
              <a:ext uri="{FF2B5EF4-FFF2-40B4-BE49-F238E27FC236}">
                <a16:creationId xmlns:a16="http://schemas.microsoft.com/office/drawing/2014/main" id="{E3FB7F6B-743E-C0FC-FCF6-2E10C7201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6251" y="3544029"/>
            <a:ext cx="350010" cy="350010"/>
          </a:xfrm>
          <a:prstGeom prst="rect">
            <a:avLst/>
          </a:prstGeom>
        </p:spPr>
      </p:pic>
    </p:spTree>
    <p:extLst>
      <p:ext uri="{BB962C8B-B14F-4D97-AF65-F5344CB8AC3E}">
        <p14:creationId xmlns:p14="http://schemas.microsoft.com/office/powerpoint/2010/main" val="422516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12079D9-E2F0-8FB3-A6F4-61A56B305E89}"/>
              </a:ext>
            </a:extLst>
          </p:cNvPr>
          <p:cNvGraphicFramePr>
            <a:graphicFrameLocks noGrp="1"/>
          </p:cNvGraphicFramePr>
          <p:nvPr>
            <p:extLst>
              <p:ext uri="{D42A27DB-BD31-4B8C-83A1-F6EECF244321}">
                <p14:modId xmlns:p14="http://schemas.microsoft.com/office/powerpoint/2010/main" val="2347542717"/>
              </p:ext>
            </p:extLst>
          </p:nvPr>
        </p:nvGraphicFramePr>
        <p:xfrm>
          <a:off x="3940380" y="3682367"/>
          <a:ext cx="8058138" cy="2458948"/>
        </p:xfrm>
        <a:graphic>
          <a:graphicData uri="http://schemas.openxmlformats.org/drawingml/2006/table">
            <a:tbl>
              <a:tblPr firstRow="1" bandRow="1">
                <a:tableStyleId>{C4B1156A-380E-4F78-BDF5-A606A8083BF9}</a:tableStyleId>
              </a:tblPr>
              <a:tblGrid>
                <a:gridCol w="1043602">
                  <a:extLst>
                    <a:ext uri="{9D8B030D-6E8A-4147-A177-3AD203B41FA5}">
                      <a16:colId xmlns:a16="http://schemas.microsoft.com/office/drawing/2014/main" val="4056886439"/>
                    </a:ext>
                  </a:extLst>
                </a:gridCol>
                <a:gridCol w="226568">
                  <a:extLst>
                    <a:ext uri="{9D8B030D-6E8A-4147-A177-3AD203B41FA5}">
                      <a16:colId xmlns:a16="http://schemas.microsoft.com/office/drawing/2014/main" val="999084904"/>
                    </a:ext>
                  </a:extLst>
                </a:gridCol>
                <a:gridCol w="912491">
                  <a:extLst>
                    <a:ext uri="{9D8B030D-6E8A-4147-A177-3AD203B41FA5}">
                      <a16:colId xmlns:a16="http://schemas.microsoft.com/office/drawing/2014/main" val="1179979037"/>
                    </a:ext>
                  </a:extLst>
                </a:gridCol>
                <a:gridCol w="208280">
                  <a:extLst>
                    <a:ext uri="{9D8B030D-6E8A-4147-A177-3AD203B41FA5}">
                      <a16:colId xmlns:a16="http://schemas.microsoft.com/office/drawing/2014/main" val="2562499779"/>
                    </a:ext>
                  </a:extLst>
                </a:gridCol>
                <a:gridCol w="2208380">
                  <a:extLst>
                    <a:ext uri="{9D8B030D-6E8A-4147-A177-3AD203B41FA5}">
                      <a16:colId xmlns:a16="http://schemas.microsoft.com/office/drawing/2014/main" val="2578362853"/>
                    </a:ext>
                  </a:extLst>
                </a:gridCol>
                <a:gridCol w="208280">
                  <a:extLst>
                    <a:ext uri="{9D8B030D-6E8A-4147-A177-3AD203B41FA5}">
                      <a16:colId xmlns:a16="http://schemas.microsoft.com/office/drawing/2014/main" val="697476090"/>
                    </a:ext>
                  </a:extLst>
                </a:gridCol>
                <a:gridCol w="1310419">
                  <a:extLst>
                    <a:ext uri="{9D8B030D-6E8A-4147-A177-3AD203B41FA5}">
                      <a16:colId xmlns:a16="http://schemas.microsoft.com/office/drawing/2014/main" val="2734968493"/>
                    </a:ext>
                  </a:extLst>
                </a:gridCol>
                <a:gridCol w="271890">
                  <a:extLst>
                    <a:ext uri="{9D8B030D-6E8A-4147-A177-3AD203B41FA5}">
                      <a16:colId xmlns:a16="http://schemas.microsoft.com/office/drawing/2014/main" val="289421557"/>
                    </a:ext>
                  </a:extLst>
                </a:gridCol>
                <a:gridCol w="1668228">
                  <a:extLst>
                    <a:ext uri="{9D8B030D-6E8A-4147-A177-3AD203B41FA5}">
                      <a16:colId xmlns:a16="http://schemas.microsoft.com/office/drawing/2014/main" val="4102545244"/>
                    </a:ext>
                  </a:extLst>
                </a:gridCol>
              </a:tblGrid>
              <a:tr h="706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accent2"/>
                          </a:solidFill>
                          <a:latin typeface="Arial" panose="020B0604020202020204" pitchFamily="34" charset="0"/>
                          <a:cs typeface="Arial" panose="020B0604020202020204" pitchFamily="34" charset="0"/>
                        </a:rPr>
                        <a:t>Dynamic Risk </a:t>
                      </a:r>
                      <a:r>
                        <a:rPr lang="en-GB" sz="1100" b="1" kern="1200" dirty="0">
                          <a:solidFill>
                            <a:schemeClr val="accent2"/>
                          </a:solidFill>
                          <a:latin typeface="Arial"/>
                          <a:ea typeface="+mn-ea"/>
                          <a:cs typeface="Arial"/>
                        </a:rPr>
                        <a:t>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accent2"/>
                          </a:solidFill>
                          <a:latin typeface="Arial" panose="020B0604020202020204" pitchFamily="34" charset="0"/>
                          <a:cs typeface="Arial" panose="020B0604020202020204" pitchFamily="34" charset="0"/>
                        </a:rPr>
                        <a:t>(H1 2025)</a:t>
                      </a:r>
                    </a:p>
                  </a:txBody>
                  <a:tcPr anchor="b">
                    <a:lnL w="12700" cmpd="sng">
                      <a:noFill/>
                    </a:lnL>
                    <a:lnR w="12700" cmpd="sng">
                      <a:noFill/>
                    </a:lnR>
                    <a:lnT w="12700" cmpd="sng">
                      <a:noFill/>
                    </a:lnT>
                    <a:lnB w="12700" cap="flat" cmpd="sng" algn="ctr">
                      <a:solidFill>
                        <a:srgbClr val="263C8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accent2"/>
                        </a:solidFill>
                        <a:latin typeface="Arial" panose="020B0604020202020204" pitchFamily="34" charset="0"/>
                        <a:cs typeface="Arial" panose="020B0604020202020204" pitchFamily="34" charset="0"/>
                      </a:endParaRPr>
                    </a:p>
                  </a:txBody>
                  <a:tcPr marL="100584" marR="100584"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accent2"/>
                          </a:solidFill>
                          <a:latin typeface="Arial" panose="020B0604020202020204" pitchFamily="34" charset="0"/>
                          <a:cs typeface="Arial" panose="020B0604020202020204" pitchFamily="34" charset="0"/>
                        </a:rPr>
                        <a:t>Equity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accent2"/>
                          </a:solidFill>
                          <a:latin typeface="Arial" panose="020B0604020202020204" pitchFamily="34" charset="0"/>
                          <a:ea typeface="+mn-ea"/>
                          <a:cs typeface="Arial" panose="020B0604020202020204" pitchFamily="34" charset="0"/>
                        </a:rPr>
                        <a:t>(Q2 2025)</a:t>
                      </a:r>
                    </a:p>
                  </a:txBody>
                  <a:tcPr anchor="b">
                    <a:lnL w="12700" cmpd="sng">
                      <a:noFill/>
                    </a:lnL>
                    <a:lnR w="12700" cmpd="sng">
                      <a:noFill/>
                    </a:lnR>
                    <a:lnT w="12700" cmpd="sng">
                      <a:noFill/>
                    </a:lnT>
                    <a:lnB w="12700" cap="flat" cmpd="sng" algn="ctr">
                      <a:solidFill>
                        <a:srgbClr val="263C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accent2"/>
                          </a:solidFill>
                          <a:latin typeface="Arial" panose="020B0604020202020204" pitchFamily="34" charset="0"/>
                          <a:ea typeface="+mn-ea"/>
                          <a:cs typeface="Arial" panose="020B0604020202020204" pitchFamily="34" charset="0"/>
                        </a:rPr>
                        <a:t>Business Combinations—Disclosures, Goodwill and Impairment </a:t>
                      </a:r>
                      <a:r>
                        <a:rPr lang="en-GB" sz="1100" b="0" dirty="0">
                          <a:solidFill>
                            <a:schemeClr val="accent2"/>
                          </a:solidFill>
                          <a:latin typeface="Arial" panose="020B0604020202020204" pitchFamily="34" charset="0"/>
                          <a:cs typeface="Arial" panose="020B0604020202020204" pitchFamily="34" charset="0"/>
                        </a:rPr>
                        <a:t>(Dec 2024)</a:t>
                      </a:r>
                      <a:endParaRPr lang="en-GB" sz="1100" b="0" kern="1200" dirty="0">
                        <a:solidFill>
                          <a:schemeClr val="accent2"/>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ap="flat" cmpd="sng" algn="ctr">
                      <a:solidFill>
                        <a:srgbClr val="263C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panose="020B0604020202020204" pitchFamily="34" charset="0"/>
                        <a:ea typeface="+mn-ea"/>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accent2"/>
                          </a:solidFill>
                          <a:latin typeface="Arial" panose="020B0604020202020204" pitchFamily="34" charset="0"/>
                          <a:ea typeface="+mn-ea"/>
                          <a:cs typeface="Arial" panose="020B0604020202020204" pitchFamily="34" charset="0"/>
                        </a:rPr>
                        <a:t>Financial Instruments with Characteristics of Equity </a:t>
                      </a:r>
                      <a:r>
                        <a:rPr lang="en-GB" sz="1100" b="0" dirty="0">
                          <a:solidFill>
                            <a:schemeClr val="accent2"/>
                          </a:solidFill>
                          <a:latin typeface="Arial" panose="020B0604020202020204" pitchFamily="34" charset="0"/>
                          <a:cs typeface="Arial" panose="020B0604020202020204" pitchFamily="34" charset="0"/>
                        </a:rPr>
                        <a:t>(2026)</a:t>
                      </a:r>
                    </a:p>
                  </a:txBody>
                  <a:tcPr anchor="b">
                    <a:lnL w="12700" cap="flat" cmpd="sng" algn="ctr">
                      <a:no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solidFill>
                          <a:schemeClr val="accent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accent2"/>
                          </a:solidFill>
                          <a:latin typeface="Arial" panose="020B0604020202020204" pitchFamily="34" charset="0"/>
                          <a:ea typeface="+mn-ea"/>
                          <a:cs typeface="Arial" panose="020B0604020202020204" pitchFamily="34" charset="0"/>
                        </a:rPr>
                        <a:t>Review of the </a:t>
                      </a:r>
                      <a:r>
                        <a:rPr lang="en-GB" sz="1100" b="1" i="1" kern="1200" dirty="0">
                          <a:solidFill>
                            <a:schemeClr val="accent2"/>
                          </a:solidFill>
                          <a:latin typeface="Arial" panose="020B0604020202020204" pitchFamily="34" charset="0"/>
                          <a:ea typeface="+mn-ea"/>
                          <a:cs typeface="Arial" panose="020B0604020202020204" pitchFamily="34" charset="0"/>
                        </a:rPr>
                        <a:t>IFRS for SMEs </a:t>
                      </a:r>
                      <a:r>
                        <a:rPr lang="en-GB" sz="1100" b="1" kern="1200" dirty="0">
                          <a:solidFill>
                            <a:schemeClr val="accent2"/>
                          </a:solidFill>
                          <a:latin typeface="Arial" panose="020B0604020202020204" pitchFamily="34" charset="0"/>
                          <a:ea typeface="+mn-ea"/>
                          <a:cs typeface="Arial" panose="020B0604020202020204" pitchFamily="34" charset="0"/>
                        </a:rPr>
                        <a:t>Accounting Standard </a:t>
                      </a:r>
                      <a:r>
                        <a:rPr lang="en-GB" sz="1100" b="0" dirty="0">
                          <a:solidFill>
                            <a:schemeClr val="accent2"/>
                          </a:solidFill>
                          <a:latin typeface="Arial" panose="020B0604020202020204" pitchFamily="34" charset="0"/>
                          <a:cs typeface="Arial" panose="020B0604020202020204" pitchFamily="34" charset="0"/>
                        </a:rPr>
                        <a:t>(Q1 2025)</a:t>
                      </a:r>
                    </a:p>
                  </a:txBody>
                  <a:tcPr anchor="b">
                    <a:lnL w="12700" cmpd="sng">
                      <a:noFill/>
                    </a:lnL>
                    <a:lnR w="12700" cmpd="sng">
                      <a:noFill/>
                    </a:lnR>
                    <a:lnT w="12700" cmpd="sng">
                      <a:noFill/>
                    </a:lnT>
                    <a:lnB w="12700" cap="flat" cmpd="sng" algn="ctr">
                      <a:solidFill>
                        <a:srgbClr val="0721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46591"/>
                  </a:ext>
                </a:extLst>
              </a:tr>
              <a:tr h="324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263C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263C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solidFill>
                        <a:srgbClr val="263C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solidFill>
                          <a:schemeClr val="accent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accent2"/>
                          </a:solidFill>
                          <a:latin typeface="Arial" panose="020B0604020202020204" pitchFamily="34" charset="0"/>
                          <a:ea typeface="+mn-ea"/>
                          <a:cs typeface="Arial" panose="020B0604020202020204" pitchFamily="34" charset="0"/>
                        </a:rPr>
                        <a:t>Rate-regulated Activities </a:t>
                      </a:r>
                      <a:r>
                        <a:rPr lang="en-GB" sz="1100" b="0" dirty="0">
                          <a:solidFill>
                            <a:schemeClr val="accent2"/>
                          </a:solidFill>
                          <a:latin typeface="Arial" panose="020B0604020202020204" pitchFamily="34" charset="0"/>
                          <a:cs typeface="Arial" panose="020B0604020202020204" pitchFamily="34" charset="0"/>
                        </a:rPr>
                        <a:t>(H2 2025)</a:t>
                      </a:r>
                    </a:p>
                  </a:txBody>
                  <a:tcPr>
                    <a:lnL w="12700" cmpd="sng">
                      <a:noFill/>
                    </a:lnL>
                    <a:lnR w="12700" cmpd="sng">
                      <a:noFill/>
                    </a:lnR>
                    <a:lnT w="12700" cap="flat" cmpd="sng" algn="ctr">
                      <a:solidFill>
                        <a:srgbClr val="072171"/>
                      </a:solidFill>
                      <a:prstDash val="solid"/>
                      <a:round/>
                      <a:headEnd type="none" w="med" len="med"/>
                      <a:tailEnd type="none" w="med" len="med"/>
                    </a:lnT>
                    <a:lnB w="12700" cap="flat" cmpd="sng" algn="ctr">
                      <a:solidFill>
                        <a:srgbClr val="0721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647886"/>
                  </a:ext>
                </a:extLst>
              </a:tr>
              <a:tr h="451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accent2"/>
                        </a:solidFill>
                        <a:latin typeface="Arial" panose="020B0604020202020204" pitchFamily="34" charset="0"/>
                        <a:cs typeface="Arial" panose="020B0604020202020204" pitchFamily="34" charset="0"/>
                      </a:endParaRPr>
                    </a:p>
                  </a:txBody>
                  <a:tcPr marL="100584" marR="100584"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accent2"/>
                        </a:solidFill>
                        <a:latin typeface="Arial" panose="020B0604020202020204" pitchFamily="34" charset="0"/>
                        <a:ea typeface="+mn-ea"/>
                        <a:cs typeface="Arial" panose="020B0604020202020204" pitchFamily="34" charset="0"/>
                        <a:sym typeface="Arial"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solidFill>
                          <a:schemeClr val="accent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accent2"/>
                          </a:solidFill>
                          <a:latin typeface="Arial" panose="020B0604020202020204" pitchFamily="34" charset="0"/>
                          <a:cs typeface="Arial" panose="020B0604020202020204" pitchFamily="34" charset="0"/>
                        </a:rPr>
                        <a:t>Management Commentary </a:t>
                      </a:r>
                      <a:r>
                        <a:rPr lang="en-GB" sz="1100" b="1" dirty="0">
                          <a:solidFill>
                            <a:schemeClr val="accent2"/>
                          </a:solidFill>
                          <a:latin typeface="Arial" panose="020B0604020202020204" pitchFamily="34" charset="0"/>
                          <a:cs typeface="Arial" panose="020B0604020202020204" pitchFamily="34" charset="0"/>
                        </a:rPr>
                        <a:t>Practice Statement </a:t>
                      </a:r>
                      <a:r>
                        <a:rPr lang="en-GB" sz="1100" b="0" dirty="0">
                          <a:solidFill>
                            <a:schemeClr val="accent2"/>
                          </a:solidFill>
                          <a:latin typeface="Arial" panose="020B0604020202020204" pitchFamily="34" charset="0"/>
                          <a:cs typeface="Arial" panose="020B0604020202020204" pitchFamily="34" charset="0"/>
                        </a:rPr>
                        <a:t>(H1 2025)</a:t>
                      </a:r>
                    </a:p>
                  </a:txBody>
                  <a:tcPr>
                    <a:lnL w="12700" cmpd="sng">
                      <a:noFill/>
                    </a:lnL>
                    <a:lnR w="12700" cmpd="sng">
                      <a:noFill/>
                    </a:lnR>
                    <a:lnT w="12700" cap="flat" cmpd="sng" algn="ctr">
                      <a:solidFill>
                        <a:srgbClr val="072171"/>
                      </a:solidFill>
                      <a:prstDash val="solid"/>
                      <a:round/>
                      <a:headEnd type="none" w="med" len="med"/>
                      <a:tailEnd type="none" w="med" len="med"/>
                    </a:lnT>
                    <a:lnB w="12700" cap="flat" cmpd="sng" algn="ctr">
                      <a:solidFill>
                        <a:srgbClr val="0721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75905"/>
                  </a:ext>
                </a:extLst>
              </a:tr>
              <a:tr h="318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marL="100584" marR="100584"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solidFill>
                        <a:srgbClr val="0721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039899"/>
                  </a:ext>
                </a:extLst>
              </a:tr>
              <a:tr h="357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marL="100584" marR="100584"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a:ea typeface="+mn-ea"/>
                        <a:cs typeface="Aria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100" b="1"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89962"/>
                  </a:ext>
                </a:extLst>
              </a:tr>
            </a:tbl>
          </a:graphicData>
        </a:graphic>
      </p:graphicFrame>
      <p:sp>
        <p:nvSpPr>
          <p:cNvPr id="2" name="Text Placeholder 1">
            <a:extLst>
              <a:ext uri="{FF2B5EF4-FFF2-40B4-BE49-F238E27FC236}">
                <a16:creationId xmlns:a16="http://schemas.microsoft.com/office/drawing/2014/main" id="{A79513DD-2F03-6CB2-7FFC-7B99E0815041}"/>
              </a:ext>
            </a:extLst>
          </p:cNvPr>
          <p:cNvSpPr>
            <a:spLocks noGrp="1"/>
          </p:cNvSpPr>
          <p:nvPr>
            <p:ph type="body" sz="quarter" idx="15"/>
          </p:nvPr>
        </p:nvSpPr>
        <p:spPr>
          <a:xfrm>
            <a:off x="1031531" y="1347319"/>
            <a:ext cx="8272257" cy="650161"/>
          </a:xfrm>
        </p:spPr>
        <p:txBody>
          <a:bodyPr/>
          <a:lstStyle/>
          <a:p>
            <a:r>
              <a:rPr lang="en-GB" sz="2800" dirty="0"/>
              <a:t>Standard-setting projects in different stages</a:t>
            </a:r>
          </a:p>
          <a:p>
            <a:endParaRPr lang="en-GB" dirty="0"/>
          </a:p>
        </p:txBody>
      </p:sp>
      <p:sp>
        <p:nvSpPr>
          <p:cNvPr id="4" name="Footer Placeholder 3">
            <a:extLst>
              <a:ext uri="{FF2B5EF4-FFF2-40B4-BE49-F238E27FC236}">
                <a16:creationId xmlns:a16="http://schemas.microsoft.com/office/drawing/2014/main" id="{B5673F10-F296-A75B-53ED-7EE48066DF0D}"/>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7</a:t>
            </a:fld>
            <a:endParaRPr lang="en-US">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02F4D871-E339-0069-6D15-959C085328D1}"/>
              </a:ext>
            </a:extLst>
          </p:cNvPr>
          <p:cNvCxnSpPr/>
          <p:nvPr/>
        </p:nvCxnSpPr>
        <p:spPr bwMode="auto">
          <a:xfrm>
            <a:off x="9051550" y="3092982"/>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18D15AE3-B876-F857-5DA7-E4953F9C2973}"/>
              </a:ext>
            </a:extLst>
          </p:cNvPr>
          <p:cNvCxnSpPr>
            <a:cxnSpLocks/>
          </p:cNvCxnSpPr>
          <p:nvPr/>
        </p:nvCxnSpPr>
        <p:spPr>
          <a:xfrm>
            <a:off x="3865967" y="2344044"/>
            <a:ext cx="31145" cy="3015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86E37B4-BCC8-E68A-F7D8-E1E49A089A5B}"/>
              </a:ext>
            </a:extLst>
          </p:cNvPr>
          <p:cNvSpPr/>
          <p:nvPr/>
        </p:nvSpPr>
        <p:spPr>
          <a:xfrm>
            <a:off x="1467913" y="5596691"/>
            <a:ext cx="2386124" cy="33096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lumMod val="75000"/>
                  </a:schemeClr>
                </a:solidFill>
                <a:latin typeface="Arial" panose="020B0604020202020204" pitchFamily="34" charset="0"/>
                <a:cs typeface="Arial" panose="020B0604020202020204" pitchFamily="34" charset="0"/>
              </a:rPr>
              <a:t>Research phase</a:t>
            </a:r>
          </a:p>
        </p:txBody>
      </p:sp>
      <p:cxnSp>
        <p:nvCxnSpPr>
          <p:cNvPr id="33" name="Straight Connector 32">
            <a:extLst>
              <a:ext uri="{FF2B5EF4-FFF2-40B4-BE49-F238E27FC236}">
                <a16:creationId xmlns:a16="http://schemas.microsoft.com/office/drawing/2014/main" id="{2DB91B34-918E-3062-62F3-695C89B070C0}"/>
              </a:ext>
            </a:extLst>
          </p:cNvPr>
          <p:cNvCxnSpPr>
            <a:cxnSpLocks/>
          </p:cNvCxnSpPr>
          <p:nvPr/>
        </p:nvCxnSpPr>
        <p:spPr bwMode="auto">
          <a:xfrm>
            <a:off x="706472" y="3598748"/>
            <a:ext cx="10263185" cy="0"/>
          </a:xfrm>
          <a:prstGeom prst="line">
            <a:avLst/>
          </a:prstGeom>
          <a:solidFill>
            <a:srgbClr val="4184A9"/>
          </a:solidFill>
          <a:ln w="38100" cap="flat" cmpd="sng" algn="ctr">
            <a:solidFill>
              <a:schemeClr val="tx1"/>
            </a:solidFill>
            <a:prstDash val="sysDot"/>
            <a:round/>
            <a:headEnd type="oval"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 name="Rectangle 44">
            <a:extLst>
              <a:ext uri="{FF2B5EF4-FFF2-40B4-BE49-F238E27FC236}">
                <a16:creationId xmlns:a16="http://schemas.microsoft.com/office/drawing/2014/main" id="{9BEE1E45-B10A-40D8-178D-3CA5CD4BC116}"/>
              </a:ext>
            </a:extLst>
          </p:cNvPr>
          <p:cNvSpPr/>
          <p:nvPr/>
        </p:nvSpPr>
        <p:spPr>
          <a:xfrm>
            <a:off x="4519016" y="2266713"/>
            <a:ext cx="1065600" cy="883331"/>
          </a:xfrm>
          <a:prstGeom prst="rect">
            <a:avLst/>
          </a:prstGeom>
          <a:solidFill>
            <a:schemeClr val="accent6">
              <a:lumMod val="50000"/>
            </a:schemeClr>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charset="0"/>
              </a:rPr>
              <a:t>Publish Exposure Draft</a:t>
            </a:r>
          </a:p>
        </p:txBody>
      </p:sp>
      <p:sp>
        <p:nvSpPr>
          <p:cNvPr id="48" name="Rectangle 47">
            <a:extLst>
              <a:ext uri="{FF2B5EF4-FFF2-40B4-BE49-F238E27FC236}">
                <a16:creationId xmlns:a16="http://schemas.microsoft.com/office/drawing/2014/main" id="{F9894A85-6A50-0920-F0A0-03E308FF7CD5}"/>
              </a:ext>
            </a:extLst>
          </p:cNvPr>
          <p:cNvSpPr/>
          <p:nvPr/>
        </p:nvSpPr>
        <p:spPr>
          <a:xfrm>
            <a:off x="8485711" y="2295137"/>
            <a:ext cx="1065600" cy="854906"/>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charset="0"/>
              </a:rPr>
              <a:t>Decide project direction</a:t>
            </a:r>
          </a:p>
        </p:txBody>
      </p:sp>
      <p:cxnSp>
        <p:nvCxnSpPr>
          <p:cNvPr id="70" name="Straight Connector 69">
            <a:extLst>
              <a:ext uri="{FF2B5EF4-FFF2-40B4-BE49-F238E27FC236}">
                <a16:creationId xmlns:a16="http://schemas.microsoft.com/office/drawing/2014/main" id="{0BA18E21-0276-3AA6-7EFA-BDF7654E2323}"/>
              </a:ext>
            </a:extLst>
          </p:cNvPr>
          <p:cNvCxnSpPr/>
          <p:nvPr/>
        </p:nvCxnSpPr>
        <p:spPr bwMode="auto">
          <a:xfrm>
            <a:off x="5051816" y="3123287"/>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96" name="Group 95">
            <a:extLst>
              <a:ext uri="{FF2B5EF4-FFF2-40B4-BE49-F238E27FC236}">
                <a16:creationId xmlns:a16="http://schemas.microsoft.com/office/drawing/2014/main" id="{BA6510FD-FC0F-6B1D-3E22-4A46FF97980C}"/>
              </a:ext>
            </a:extLst>
          </p:cNvPr>
          <p:cNvGrpSpPr/>
          <p:nvPr/>
        </p:nvGrpSpPr>
        <p:grpSpPr>
          <a:xfrm>
            <a:off x="4303592" y="3122800"/>
            <a:ext cx="326901" cy="509175"/>
            <a:chOff x="832978" y="3357321"/>
            <a:chExt cx="326901" cy="509175"/>
          </a:xfrm>
        </p:grpSpPr>
        <p:pic>
          <p:nvPicPr>
            <p:cNvPr id="97" name="Graphic 96" descr="Marker with solid fill">
              <a:extLst>
                <a:ext uri="{FF2B5EF4-FFF2-40B4-BE49-F238E27FC236}">
                  <a16:creationId xmlns:a16="http://schemas.microsoft.com/office/drawing/2014/main" id="{AB07059F-5DB1-46C8-E811-6D04AA7554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98" name="Straight Connector 97">
              <a:extLst>
                <a:ext uri="{FF2B5EF4-FFF2-40B4-BE49-F238E27FC236}">
                  <a16:creationId xmlns:a16="http://schemas.microsoft.com/office/drawing/2014/main" id="{9CE06430-7BF6-9215-B0CE-6457113A6ED5}"/>
                </a:ext>
              </a:extLst>
            </p:cNvPr>
            <p:cNvCxnSpPr/>
            <p:nvPr/>
          </p:nvCxnSpPr>
          <p:spPr bwMode="auto">
            <a:xfrm>
              <a:off x="995563"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2" name="Rectangle 21">
            <a:extLst>
              <a:ext uri="{FF2B5EF4-FFF2-40B4-BE49-F238E27FC236}">
                <a16:creationId xmlns:a16="http://schemas.microsoft.com/office/drawing/2014/main" id="{9BC46137-FD1A-1B20-C107-6D569EE0C12A}"/>
              </a:ext>
            </a:extLst>
          </p:cNvPr>
          <p:cNvSpPr/>
          <p:nvPr/>
        </p:nvSpPr>
        <p:spPr>
          <a:xfrm>
            <a:off x="10413284" y="2295136"/>
            <a:ext cx="1095210" cy="854906"/>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charset="0"/>
              </a:rPr>
              <a:t>Final publication</a:t>
            </a:r>
          </a:p>
        </p:txBody>
      </p:sp>
      <p:cxnSp>
        <p:nvCxnSpPr>
          <p:cNvPr id="25" name="Straight Connector 24">
            <a:extLst>
              <a:ext uri="{FF2B5EF4-FFF2-40B4-BE49-F238E27FC236}">
                <a16:creationId xmlns:a16="http://schemas.microsoft.com/office/drawing/2014/main" id="{6E7D8A87-4D49-3339-6AEE-0016A05991F3}"/>
              </a:ext>
            </a:extLst>
          </p:cNvPr>
          <p:cNvCxnSpPr/>
          <p:nvPr/>
        </p:nvCxnSpPr>
        <p:spPr bwMode="auto">
          <a:xfrm>
            <a:off x="10962334" y="3115797"/>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2" name="Group 31">
            <a:extLst>
              <a:ext uri="{FF2B5EF4-FFF2-40B4-BE49-F238E27FC236}">
                <a16:creationId xmlns:a16="http://schemas.microsoft.com/office/drawing/2014/main" id="{6337338F-A473-DBD2-207C-B54286EEC8EE}"/>
              </a:ext>
            </a:extLst>
          </p:cNvPr>
          <p:cNvGrpSpPr/>
          <p:nvPr/>
        </p:nvGrpSpPr>
        <p:grpSpPr>
          <a:xfrm>
            <a:off x="10339056" y="3135659"/>
            <a:ext cx="326901" cy="471467"/>
            <a:chOff x="1340978" y="3395029"/>
            <a:chExt cx="326901" cy="471467"/>
          </a:xfrm>
        </p:grpSpPr>
        <p:pic>
          <p:nvPicPr>
            <p:cNvPr id="34" name="Graphic 33" descr="Marker with solid fill">
              <a:extLst>
                <a:ext uri="{FF2B5EF4-FFF2-40B4-BE49-F238E27FC236}">
                  <a16:creationId xmlns:a16="http://schemas.microsoft.com/office/drawing/2014/main" id="{9303EE80-D044-051A-BD43-27C4785B6F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978" y="3395029"/>
              <a:ext cx="326901" cy="326901"/>
            </a:xfrm>
            <a:prstGeom prst="rect">
              <a:avLst/>
            </a:prstGeom>
          </p:spPr>
        </p:pic>
        <p:cxnSp>
          <p:nvCxnSpPr>
            <p:cNvPr id="35" name="Straight Connector 34">
              <a:extLst>
                <a:ext uri="{FF2B5EF4-FFF2-40B4-BE49-F238E27FC236}">
                  <a16:creationId xmlns:a16="http://schemas.microsoft.com/office/drawing/2014/main" id="{077D087C-65EF-0427-3D9B-53A1FCE22060}"/>
                </a:ext>
              </a:extLst>
            </p:cNvPr>
            <p:cNvCxnSpPr/>
            <p:nvPr/>
          </p:nvCxnSpPr>
          <p:spPr bwMode="auto">
            <a:xfrm>
              <a:off x="1507373"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 name="Rectangle 9">
            <a:extLst>
              <a:ext uri="{FF2B5EF4-FFF2-40B4-BE49-F238E27FC236}">
                <a16:creationId xmlns:a16="http://schemas.microsoft.com/office/drawing/2014/main" id="{02A0299C-F8C5-58AE-3433-F3E8EB763A39}"/>
              </a:ext>
            </a:extLst>
          </p:cNvPr>
          <p:cNvSpPr/>
          <p:nvPr/>
        </p:nvSpPr>
        <p:spPr>
          <a:xfrm>
            <a:off x="6417966" y="2295138"/>
            <a:ext cx="1273709" cy="854906"/>
          </a:xfrm>
          <a:prstGeom prst="rect">
            <a:avLst/>
          </a:prstGeom>
          <a:noFill/>
          <a:ln>
            <a:solidFill>
              <a:schemeClr val="tx1"/>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889000">
              <a:spcAft>
                <a:spcPct val="35000"/>
              </a:spcAft>
              <a:defRPr/>
            </a:pPr>
            <a:br>
              <a:rPr lang="en-GB" sz="1200" b="1" i="1" dirty="0">
                <a:solidFill>
                  <a:schemeClr val="tx1"/>
                </a:solidFill>
                <a:latin typeface="Arial" panose="020B0604020202020204" pitchFamily="34" charset="0"/>
                <a:cs typeface="Arial" panose="020B0604020202020204" pitchFamily="34" charset="0"/>
              </a:rPr>
            </a:br>
            <a:r>
              <a:rPr lang="en-GB" sz="1200" b="1" i="1" dirty="0">
                <a:solidFill>
                  <a:schemeClr val="tx1"/>
                </a:solidFill>
                <a:latin typeface="Arial" panose="020B0604020202020204" pitchFamily="34" charset="0"/>
                <a:cs typeface="Arial" panose="020B0604020202020204" pitchFamily="34" charset="0"/>
              </a:rPr>
              <a:t>Discuss feedback on Exposure Draft</a:t>
            </a:r>
          </a:p>
          <a:p>
            <a:pPr marL="0" marR="0" lvl="0" indent="0" algn="ctr" defTabSz="889000" rtl="0" eaLnBrk="1" fontAlgn="auto" latinLnBrk="0" hangingPunct="1">
              <a:lnSpc>
                <a:spcPct val="100000"/>
              </a:lnSpc>
              <a:spcBef>
                <a:spcPts val="0"/>
              </a:spcBef>
              <a:spcAft>
                <a:spcPct val="3500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12" name="Straight Connector 11">
            <a:extLst>
              <a:ext uri="{FF2B5EF4-FFF2-40B4-BE49-F238E27FC236}">
                <a16:creationId xmlns:a16="http://schemas.microsoft.com/office/drawing/2014/main" id="{F9934FBC-993A-6838-046C-AD002593C318}"/>
              </a:ext>
            </a:extLst>
          </p:cNvPr>
          <p:cNvCxnSpPr/>
          <p:nvPr/>
        </p:nvCxnSpPr>
        <p:spPr bwMode="auto">
          <a:xfrm>
            <a:off x="7045037" y="3129596"/>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63" name="Group 62">
            <a:extLst>
              <a:ext uri="{FF2B5EF4-FFF2-40B4-BE49-F238E27FC236}">
                <a16:creationId xmlns:a16="http://schemas.microsoft.com/office/drawing/2014/main" id="{58ABB20A-C4F1-1723-F36C-C43C30101016}"/>
              </a:ext>
            </a:extLst>
          </p:cNvPr>
          <p:cNvGrpSpPr/>
          <p:nvPr/>
        </p:nvGrpSpPr>
        <p:grpSpPr>
          <a:xfrm>
            <a:off x="11088615" y="3330063"/>
            <a:ext cx="497559" cy="485819"/>
            <a:chOff x="11207751" y="4261282"/>
            <a:chExt cx="497559" cy="485819"/>
          </a:xfrm>
        </p:grpSpPr>
        <p:sp>
          <p:nvSpPr>
            <p:cNvPr id="60" name="Oval 59">
              <a:extLst>
                <a:ext uri="{FF2B5EF4-FFF2-40B4-BE49-F238E27FC236}">
                  <a16:creationId xmlns:a16="http://schemas.microsoft.com/office/drawing/2014/main" id="{55559989-9D61-7D83-6B33-D5EB9344C9D9}"/>
                </a:ext>
              </a:extLst>
            </p:cNvPr>
            <p:cNvSpPr/>
            <p:nvPr/>
          </p:nvSpPr>
          <p:spPr>
            <a:xfrm>
              <a:off x="11207751" y="4261282"/>
              <a:ext cx="497559" cy="47939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62" name="Graphic 61" descr="Race Flag with solid fill">
              <a:extLst>
                <a:ext uri="{FF2B5EF4-FFF2-40B4-BE49-F238E27FC236}">
                  <a16:creationId xmlns:a16="http://schemas.microsoft.com/office/drawing/2014/main" id="{5B0C3461-CECC-2183-1D19-0FFE70AA40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7404" y="4309308"/>
              <a:ext cx="418251" cy="437793"/>
            </a:xfrm>
            <a:prstGeom prst="rect">
              <a:avLst/>
            </a:prstGeom>
          </p:spPr>
        </p:pic>
      </p:grpSp>
      <p:sp>
        <p:nvSpPr>
          <p:cNvPr id="30" name="Rectangle 29">
            <a:extLst>
              <a:ext uri="{FF2B5EF4-FFF2-40B4-BE49-F238E27FC236}">
                <a16:creationId xmlns:a16="http://schemas.microsoft.com/office/drawing/2014/main" id="{86A358F1-2158-841C-2613-38F0A8936ABF}"/>
              </a:ext>
            </a:extLst>
          </p:cNvPr>
          <p:cNvSpPr/>
          <p:nvPr/>
        </p:nvSpPr>
        <p:spPr>
          <a:xfrm>
            <a:off x="1544558" y="2295290"/>
            <a:ext cx="1018810" cy="883331"/>
          </a:xfrm>
          <a:prstGeom prst="rect">
            <a:avLst/>
          </a:prstGeom>
          <a:solidFill>
            <a:schemeClr val="accent6"/>
          </a:solidFill>
          <a:ln>
            <a:solidFill>
              <a:schemeClr val="accent6"/>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charset="0"/>
              </a:rPr>
              <a:t>Early stage of research phase</a:t>
            </a:r>
          </a:p>
        </p:txBody>
      </p:sp>
      <p:sp>
        <p:nvSpPr>
          <p:cNvPr id="31" name="Rectangle 30">
            <a:extLst>
              <a:ext uri="{FF2B5EF4-FFF2-40B4-BE49-F238E27FC236}">
                <a16:creationId xmlns:a16="http://schemas.microsoft.com/office/drawing/2014/main" id="{27174336-9A97-8242-6476-1D1196A16389}"/>
              </a:ext>
            </a:extLst>
          </p:cNvPr>
          <p:cNvSpPr/>
          <p:nvPr/>
        </p:nvSpPr>
        <p:spPr>
          <a:xfrm>
            <a:off x="2674318" y="2295138"/>
            <a:ext cx="1054500" cy="880287"/>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charset="0"/>
              </a:rPr>
              <a:t>Decide project direction</a:t>
            </a:r>
          </a:p>
        </p:txBody>
      </p:sp>
      <p:grpSp>
        <p:nvGrpSpPr>
          <p:cNvPr id="49" name="Group 48">
            <a:extLst>
              <a:ext uri="{FF2B5EF4-FFF2-40B4-BE49-F238E27FC236}">
                <a16:creationId xmlns:a16="http://schemas.microsoft.com/office/drawing/2014/main" id="{8105B58C-5F5D-FA7D-3555-D3AF22360CD5}"/>
              </a:ext>
            </a:extLst>
          </p:cNvPr>
          <p:cNvGrpSpPr/>
          <p:nvPr/>
        </p:nvGrpSpPr>
        <p:grpSpPr>
          <a:xfrm>
            <a:off x="1713123" y="3151378"/>
            <a:ext cx="326901" cy="471075"/>
            <a:chOff x="832978" y="3357321"/>
            <a:chExt cx="326901" cy="471075"/>
          </a:xfrm>
        </p:grpSpPr>
        <p:pic>
          <p:nvPicPr>
            <p:cNvPr id="50" name="Graphic 49" descr="Marker with solid fill">
              <a:extLst>
                <a:ext uri="{FF2B5EF4-FFF2-40B4-BE49-F238E27FC236}">
                  <a16:creationId xmlns:a16="http://schemas.microsoft.com/office/drawing/2014/main" id="{FBBB5EA3-606B-2686-CD84-D1075D48FA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51" name="Straight Connector 50">
              <a:extLst>
                <a:ext uri="{FF2B5EF4-FFF2-40B4-BE49-F238E27FC236}">
                  <a16:creationId xmlns:a16="http://schemas.microsoft.com/office/drawing/2014/main" id="{E5E52A6C-F871-20B7-9FDF-94D7AABADAE8}"/>
                </a:ext>
              </a:extLst>
            </p:cNvPr>
            <p:cNvCxnSpPr/>
            <p:nvPr/>
          </p:nvCxnSpPr>
          <p:spPr bwMode="auto">
            <a:xfrm>
              <a:off x="998103" y="36023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2" name="Straight Connector 51">
            <a:extLst>
              <a:ext uri="{FF2B5EF4-FFF2-40B4-BE49-F238E27FC236}">
                <a16:creationId xmlns:a16="http://schemas.microsoft.com/office/drawing/2014/main" id="{F0FF19BC-9EB1-9A7A-5D8D-391AFAA627A9}"/>
              </a:ext>
            </a:extLst>
          </p:cNvPr>
          <p:cNvCxnSpPr/>
          <p:nvPr/>
        </p:nvCxnSpPr>
        <p:spPr bwMode="auto">
          <a:xfrm>
            <a:off x="2076867" y="3165735"/>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a:extLst>
              <a:ext uri="{FF2B5EF4-FFF2-40B4-BE49-F238E27FC236}">
                <a16:creationId xmlns:a16="http://schemas.microsoft.com/office/drawing/2014/main" id="{0935CE8F-4203-B849-FCB5-9216FA11BD57}"/>
              </a:ext>
            </a:extLst>
          </p:cNvPr>
          <p:cNvCxnSpPr/>
          <p:nvPr/>
        </p:nvCxnSpPr>
        <p:spPr bwMode="auto">
          <a:xfrm>
            <a:off x="3202990" y="3177729"/>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3" name="Table 2">
            <a:extLst>
              <a:ext uri="{FF2B5EF4-FFF2-40B4-BE49-F238E27FC236}">
                <a16:creationId xmlns:a16="http://schemas.microsoft.com/office/drawing/2014/main" id="{775CF57C-09EE-453D-E34A-E4B58DF7164E}"/>
              </a:ext>
            </a:extLst>
          </p:cNvPr>
          <p:cNvGraphicFramePr>
            <a:graphicFrameLocks noGrp="1"/>
          </p:cNvGraphicFramePr>
          <p:nvPr>
            <p:extLst>
              <p:ext uri="{D42A27DB-BD31-4B8C-83A1-F6EECF244321}">
                <p14:modId xmlns:p14="http://schemas.microsoft.com/office/powerpoint/2010/main" val="364252988"/>
              </p:ext>
            </p:extLst>
          </p:nvPr>
        </p:nvGraphicFramePr>
        <p:xfrm>
          <a:off x="1546490" y="3751189"/>
          <a:ext cx="1424299" cy="1447800"/>
        </p:xfrm>
        <a:graphic>
          <a:graphicData uri="http://schemas.openxmlformats.org/drawingml/2006/table">
            <a:tbl>
              <a:tblPr firstRow="1" bandRow="1">
                <a:tableStyleId>{D27102A9-8310-4765-A935-A1911B00CA55}</a:tableStyleId>
              </a:tblPr>
              <a:tblGrid>
                <a:gridCol w="1424299">
                  <a:extLst>
                    <a:ext uri="{9D8B030D-6E8A-4147-A177-3AD203B41FA5}">
                      <a16:colId xmlns:a16="http://schemas.microsoft.com/office/drawing/2014/main" val="2508189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Arial"/>
                          <a:ea typeface="+mn-ea"/>
                          <a:cs typeface="Arial"/>
                        </a:rPr>
                        <a:t>Intangible Assets</a:t>
                      </a:r>
                    </a:p>
                  </a:txBody>
                  <a:tcP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3727080"/>
                  </a:ext>
                </a:extLst>
              </a:tr>
              <a:tr h="370840">
                <a:tc>
                  <a:txBody>
                    <a:bodyPr/>
                    <a:lstStyle/>
                    <a:p>
                      <a:pPr lvl="0">
                        <a:buNone/>
                      </a:pPr>
                      <a:r>
                        <a:rPr lang="en-GB" sz="1100" b="1" i="0" u="none" strike="noStrike" noProof="0" dirty="0">
                          <a:solidFill>
                            <a:schemeClr val="tx1"/>
                          </a:solidFill>
                          <a:latin typeface="Arial"/>
                        </a:rPr>
                        <a:t>Amortised Cost Measurement</a:t>
                      </a:r>
                      <a:endParaRPr lang="en-US" dirty="0"/>
                    </a:p>
                  </a:txBody>
                  <a:tcP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95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Arial"/>
                          <a:ea typeface="+mn-ea"/>
                          <a:cs typeface="Arial"/>
                        </a:rPr>
                        <a:t>Statement of Cash Flows and Related Matters</a:t>
                      </a:r>
                    </a:p>
                  </a:txBody>
                  <a:tcPr>
                    <a:lnL>
                      <a:noFill/>
                    </a:lnL>
                    <a:lnR>
                      <a:noFill/>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5979042"/>
                  </a:ext>
                </a:extLst>
              </a:tr>
            </a:tbl>
          </a:graphicData>
        </a:graphic>
      </p:graphicFrame>
      <p:pic>
        <p:nvPicPr>
          <p:cNvPr id="9" name="Graphic 8" descr="Marker with solid fill">
            <a:extLst>
              <a:ext uri="{FF2B5EF4-FFF2-40B4-BE49-F238E27FC236}">
                <a16:creationId xmlns:a16="http://schemas.microsoft.com/office/drawing/2014/main" id="{6FB6AD21-ED3C-B3D1-7D40-E347E01EEA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1364" y="3140268"/>
            <a:ext cx="326901" cy="326901"/>
          </a:xfrm>
          <a:prstGeom prst="rect">
            <a:avLst/>
          </a:prstGeom>
        </p:spPr>
      </p:pic>
      <p:cxnSp>
        <p:nvCxnSpPr>
          <p:cNvPr id="11" name="Straight Connector 10">
            <a:extLst>
              <a:ext uri="{FF2B5EF4-FFF2-40B4-BE49-F238E27FC236}">
                <a16:creationId xmlns:a16="http://schemas.microsoft.com/office/drawing/2014/main" id="{93246789-3168-66E7-9D65-C5BA4C3F35F1}"/>
              </a:ext>
            </a:extLst>
          </p:cNvPr>
          <p:cNvCxnSpPr/>
          <p:nvPr/>
        </p:nvCxnSpPr>
        <p:spPr bwMode="auto">
          <a:xfrm>
            <a:off x="7654512" y="3343648"/>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1646D750-CBD2-A8E5-1740-0CEABFA64E3D}"/>
              </a:ext>
            </a:extLst>
          </p:cNvPr>
          <p:cNvCxnSpPr/>
          <p:nvPr/>
        </p:nvCxnSpPr>
        <p:spPr bwMode="auto">
          <a:xfrm>
            <a:off x="9297440" y="3337553"/>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4" name="Graphic 13" descr="Marker with solid fill">
            <a:extLst>
              <a:ext uri="{FF2B5EF4-FFF2-40B4-BE49-F238E27FC236}">
                <a16:creationId xmlns:a16="http://schemas.microsoft.com/office/drawing/2014/main" id="{6AE23CF5-4969-6154-669A-9DDEEBEC66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5415" y="3128205"/>
            <a:ext cx="326901" cy="326901"/>
          </a:xfrm>
          <a:prstGeom prst="rect">
            <a:avLst/>
          </a:prstGeom>
        </p:spPr>
      </p:pic>
      <p:cxnSp>
        <p:nvCxnSpPr>
          <p:cNvPr id="5" name="Straight Connector 4">
            <a:extLst>
              <a:ext uri="{FF2B5EF4-FFF2-40B4-BE49-F238E27FC236}">
                <a16:creationId xmlns:a16="http://schemas.microsoft.com/office/drawing/2014/main" id="{3FDFDFFE-E40F-306D-A71E-9D657B7B8F3D}"/>
              </a:ext>
            </a:extLst>
          </p:cNvPr>
          <p:cNvCxnSpPr>
            <a:cxnSpLocks/>
          </p:cNvCxnSpPr>
          <p:nvPr/>
        </p:nvCxnSpPr>
        <p:spPr>
          <a:xfrm>
            <a:off x="1379351" y="2328273"/>
            <a:ext cx="31145" cy="3015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955BE5-2787-3148-AA9A-F2C378E9F47C}"/>
              </a:ext>
            </a:extLst>
          </p:cNvPr>
          <p:cNvSpPr/>
          <p:nvPr/>
        </p:nvSpPr>
        <p:spPr>
          <a:xfrm>
            <a:off x="360018" y="2295138"/>
            <a:ext cx="883339" cy="870597"/>
          </a:xfrm>
          <a:prstGeom prst="rect">
            <a:avLst/>
          </a:prstGeom>
          <a:solidFill>
            <a:schemeClr val="tx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0196" tIns="97496" rIns="110196" bIns="97496"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rPr>
              <a:t>Pipeline</a:t>
            </a:r>
          </a:p>
        </p:txBody>
      </p:sp>
      <p:grpSp>
        <p:nvGrpSpPr>
          <p:cNvPr id="20" name="Group 19">
            <a:extLst>
              <a:ext uri="{FF2B5EF4-FFF2-40B4-BE49-F238E27FC236}">
                <a16:creationId xmlns:a16="http://schemas.microsoft.com/office/drawing/2014/main" id="{7776DFD1-1721-3189-AC85-E46CFE54A6B9}"/>
              </a:ext>
            </a:extLst>
          </p:cNvPr>
          <p:cNvGrpSpPr/>
          <p:nvPr/>
        </p:nvGrpSpPr>
        <p:grpSpPr>
          <a:xfrm>
            <a:off x="5484080" y="3122508"/>
            <a:ext cx="326901" cy="509175"/>
            <a:chOff x="832978" y="3357321"/>
            <a:chExt cx="326901" cy="509175"/>
          </a:xfrm>
        </p:grpSpPr>
        <p:pic>
          <p:nvPicPr>
            <p:cNvPr id="21" name="Graphic 20" descr="Marker with solid fill">
              <a:extLst>
                <a:ext uri="{FF2B5EF4-FFF2-40B4-BE49-F238E27FC236}">
                  <a16:creationId xmlns:a16="http://schemas.microsoft.com/office/drawing/2014/main" id="{F67E85E1-6F38-F2C7-403F-8674BA2908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26" name="Straight Connector 25">
              <a:extLst>
                <a:ext uri="{FF2B5EF4-FFF2-40B4-BE49-F238E27FC236}">
                  <a16:creationId xmlns:a16="http://schemas.microsoft.com/office/drawing/2014/main" id="{E0CD2C69-F41C-5715-15F1-9AC14C11C3FF}"/>
                </a:ext>
              </a:extLst>
            </p:cNvPr>
            <p:cNvCxnSpPr/>
            <p:nvPr/>
          </p:nvCxnSpPr>
          <p:spPr bwMode="auto">
            <a:xfrm>
              <a:off x="995563"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4" name="Rectangle 23">
            <a:extLst>
              <a:ext uri="{FF2B5EF4-FFF2-40B4-BE49-F238E27FC236}">
                <a16:creationId xmlns:a16="http://schemas.microsoft.com/office/drawing/2014/main" id="{1E663A8E-84AD-9659-E7D4-E9B9C92C1B52}"/>
              </a:ext>
            </a:extLst>
          </p:cNvPr>
          <p:cNvSpPr/>
          <p:nvPr/>
        </p:nvSpPr>
        <p:spPr>
          <a:xfrm>
            <a:off x="6121111" y="5590574"/>
            <a:ext cx="3067405" cy="330962"/>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Standard-setting phase</a:t>
            </a:r>
          </a:p>
        </p:txBody>
      </p:sp>
      <p:sp>
        <p:nvSpPr>
          <p:cNvPr id="37" name="TextBox 36">
            <a:extLst>
              <a:ext uri="{FF2B5EF4-FFF2-40B4-BE49-F238E27FC236}">
                <a16:creationId xmlns:a16="http://schemas.microsoft.com/office/drawing/2014/main" id="{9DE2F46D-3FE8-56F8-71AE-2FD975A044F4}"/>
              </a:ext>
            </a:extLst>
          </p:cNvPr>
          <p:cNvSpPr txBox="1"/>
          <p:nvPr/>
        </p:nvSpPr>
        <p:spPr>
          <a:xfrm>
            <a:off x="3037519" y="3799402"/>
            <a:ext cx="889924" cy="246221"/>
          </a:xfrm>
          <a:prstGeom prst="rect">
            <a:avLst/>
          </a:prstGeom>
          <a:noFill/>
        </p:spPr>
        <p:txBody>
          <a:bodyPr wrap="square" rtlCol="0">
            <a:spAutoFit/>
          </a:bodyPr>
          <a:lstStyle/>
          <a:p>
            <a:r>
              <a:rPr lang="en-GB" sz="1000" b="1">
                <a:solidFill>
                  <a:schemeClr val="accent1"/>
                </a:solidFill>
              </a:rPr>
              <a:t>New project</a:t>
            </a:r>
          </a:p>
        </p:txBody>
      </p:sp>
      <p:sp>
        <p:nvSpPr>
          <p:cNvPr id="39" name="TextBox 38">
            <a:extLst>
              <a:ext uri="{FF2B5EF4-FFF2-40B4-BE49-F238E27FC236}">
                <a16:creationId xmlns:a16="http://schemas.microsoft.com/office/drawing/2014/main" id="{18EB8DF8-5649-F150-EB74-CE9E83DC3FAF}"/>
              </a:ext>
            </a:extLst>
          </p:cNvPr>
          <p:cNvSpPr txBox="1"/>
          <p:nvPr/>
        </p:nvSpPr>
        <p:spPr>
          <a:xfrm>
            <a:off x="3037519" y="4295099"/>
            <a:ext cx="889924" cy="246221"/>
          </a:xfrm>
          <a:prstGeom prst="rect">
            <a:avLst/>
          </a:prstGeom>
          <a:noFill/>
        </p:spPr>
        <p:txBody>
          <a:bodyPr wrap="square" rtlCol="0">
            <a:spAutoFit/>
          </a:bodyPr>
          <a:lstStyle/>
          <a:p>
            <a:r>
              <a:rPr lang="en-GB" sz="1000" b="1">
                <a:solidFill>
                  <a:schemeClr val="accent1"/>
                </a:solidFill>
              </a:rPr>
              <a:t>New project</a:t>
            </a:r>
          </a:p>
        </p:txBody>
      </p:sp>
      <p:sp>
        <p:nvSpPr>
          <p:cNvPr id="41" name="TextBox 40">
            <a:extLst>
              <a:ext uri="{FF2B5EF4-FFF2-40B4-BE49-F238E27FC236}">
                <a16:creationId xmlns:a16="http://schemas.microsoft.com/office/drawing/2014/main" id="{8CC0CC6E-EF1D-BD35-0725-1305D1FAD6F7}"/>
              </a:ext>
            </a:extLst>
          </p:cNvPr>
          <p:cNvSpPr txBox="1"/>
          <p:nvPr/>
        </p:nvSpPr>
        <p:spPr>
          <a:xfrm>
            <a:off x="3034262" y="4976604"/>
            <a:ext cx="889924" cy="246221"/>
          </a:xfrm>
          <a:prstGeom prst="rect">
            <a:avLst/>
          </a:prstGeom>
          <a:noFill/>
        </p:spPr>
        <p:txBody>
          <a:bodyPr wrap="square" rtlCol="0">
            <a:spAutoFit/>
          </a:bodyPr>
          <a:lstStyle/>
          <a:p>
            <a:r>
              <a:rPr lang="en-GB" sz="1000" b="1">
                <a:solidFill>
                  <a:schemeClr val="accent1"/>
                </a:solidFill>
              </a:rPr>
              <a:t>New project</a:t>
            </a:r>
          </a:p>
        </p:txBody>
      </p:sp>
      <p:sp>
        <p:nvSpPr>
          <p:cNvPr id="15" name="Rectangle 13">
            <a:extLst>
              <a:ext uri="{FF2B5EF4-FFF2-40B4-BE49-F238E27FC236}">
                <a16:creationId xmlns:a16="http://schemas.microsoft.com/office/drawing/2014/main" id="{D9DE6264-E055-8C80-E9F6-3DFB43A30042}"/>
              </a:ext>
            </a:extLst>
          </p:cNvPr>
          <p:cNvSpPr/>
          <p:nvPr/>
        </p:nvSpPr>
        <p:spPr bwMode="auto">
          <a:xfrm>
            <a:off x="2832925" y="4304236"/>
            <a:ext cx="246890" cy="249045"/>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17" name="Rectangle 16">
            <a:extLst>
              <a:ext uri="{FF2B5EF4-FFF2-40B4-BE49-F238E27FC236}">
                <a16:creationId xmlns:a16="http://schemas.microsoft.com/office/drawing/2014/main" id="{091FB0FE-C978-ED7D-C9B7-D739F0A7532C}"/>
              </a:ext>
            </a:extLst>
          </p:cNvPr>
          <p:cNvSpPr/>
          <p:nvPr/>
        </p:nvSpPr>
        <p:spPr bwMode="auto">
          <a:xfrm>
            <a:off x="2832925" y="4986516"/>
            <a:ext cx="246890" cy="249045"/>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3</a:t>
            </a:r>
          </a:p>
        </p:txBody>
      </p:sp>
      <p:sp>
        <p:nvSpPr>
          <p:cNvPr id="44" name="Rectangle 30">
            <a:extLst>
              <a:ext uri="{FF2B5EF4-FFF2-40B4-BE49-F238E27FC236}">
                <a16:creationId xmlns:a16="http://schemas.microsoft.com/office/drawing/2014/main" id="{3CD95842-EC21-3674-2105-142D3EA7DCFC}"/>
              </a:ext>
            </a:extLst>
          </p:cNvPr>
          <p:cNvSpPr/>
          <p:nvPr/>
        </p:nvSpPr>
        <p:spPr bwMode="auto">
          <a:xfrm>
            <a:off x="2832924" y="3794516"/>
            <a:ext cx="246890" cy="249045"/>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1</a:t>
            </a:r>
          </a:p>
        </p:txBody>
      </p:sp>
    </p:spTree>
    <p:extLst>
      <p:ext uri="{BB962C8B-B14F-4D97-AF65-F5344CB8AC3E}">
        <p14:creationId xmlns:p14="http://schemas.microsoft.com/office/powerpoint/2010/main" val="302973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3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1000" fill="hold"/>
                                        <p:tgtEl>
                                          <p:spTgt spid="17"/>
                                        </p:tgtEl>
                                        <p:attrNameLst>
                                          <p:attrName>ppt_w</p:attrName>
                                        </p:attrNameLst>
                                      </p:cBhvr>
                                      <p:tavLst>
                                        <p:tav tm="0">
                                          <p:val>
                                            <p:fltVal val="0"/>
                                          </p:val>
                                        </p:tav>
                                        <p:tav tm="100000">
                                          <p:val>
                                            <p:strVal val="#ppt_w"/>
                                          </p:val>
                                        </p:tav>
                                      </p:tavLst>
                                    </p:anim>
                                    <p:anim calcmode="lin" valueType="num">
                                      <p:cBhvr>
                                        <p:cTn id="10" dur="1000" fill="hold"/>
                                        <p:tgtEl>
                                          <p:spTgt spid="17"/>
                                        </p:tgtEl>
                                        <p:attrNameLst>
                                          <p:attrName>ppt_h</p:attrName>
                                        </p:attrNameLst>
                                      </p:cBhvr>
                                      <p:tavLst>
                                        <p:tav tm="0">
                                          <p:val>
                                            <p:fltVal val="0"/>
                                          </p:val>
                                        </p:tav>
                                        <p:tav tm="100000">
                                          <p:val>
                                            <p:strVal val="#ppt_h"/>
                                          </p:val>
                                        </p:tav>
                                      </p:tavLst>
                                    </p:anim>
                                    <p:anim calcmode="lin" valueType="num">
                                      <p:cBhvr>
                                        <p:cTn id="11" dur="1000" fill="hold"/>
                                        <p:tgtEl>
                                          <p:spTgt spid="17"/>
                                        </p:tgtEl>
                                        <p:attrNameLst>
                                          <p:attrName>style.rotation</p:attrName>
                                        </p:attrNameLst>
                                      </p:cBhvr>
                                      <p:tavLst>
                                        <p:tav tm="0">
                                          <p:val>
                                            <p:fltVal val="90"/>
                                          </p:val>
                                        </p:tav>
                                        <p:tav tm="100000">
                                          <p:val>
                                            <p:fltVal val="0"/>
                                          </p:val>
                                        </p:tav>
                                      </p:tavLst>
                                    </p:anim>
                                    <p:animEffect transition="in" filter="fade">
                                      <p:cBhvr>
                                        <p:cTn id="12" dur="1000"/>
                                        <p:tgtEl>
                                          <p:spTgt spid="17"/>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1000" fill="hold"/>
                                        <p:tgtEl>
                                          <p:spTgt spid="41"/>
                                        </p:tgtEl>
                                        <p:attrNameLst>
                                          <p:attrName>ppt_w</p:attrName>
                                        </p:attrNameLst>
                                      </p:cBhvr>
                                      <p:tavLst>
                                        <p:tav tm="0">
                                          <p:val>
                                            <p:fltVal val="0"/>
                                          </p:val>
                                        </p:tav>
                                        <p:tav tm="100000">
                                          <p:val>
                                            <p:strVal val="#ppt_w"/>
                                          </p:val>
                                        </p:tav>
                                      </p:tavLst>
                                    </p:anim>
                                    <p:anim calcmode="lin" valueType="num">
                                      <p:cBhvr>
                                        <p:cTn id="28" dur="1000" fill="hold"/>
                                        <p:tgtEl>
                                          <p:spTgt spid="41"/>
                                        </p:tgtEl>
                                        <p:attrNameLst>
                                          <p:attrName>ppt_h</p:attrName>
                                        </p:attrNameLst>
                                      </p:cBhvr>
                                      <p:tavLst>
                                        <p:tav tm="0">
                                          <p:val>
                                            <p:fltVal val="0"/>
                                          </p:val>
                                        </p:tav>
                                        <p:tav tm="100000">
                                          <p:val>
                                            <p:strVal val="#ppt_h"/>
                                          </p:val>
                                        </p:tav>
                                      </p:tavLst>
                                    </p:anim>
                                    <p:anim calcmode="lin" valueType="num">
                                      <p:cBhvr>
                                        <p:cTn id="29" dur="1000" fill="hold"/>
                                        <p:tgtEl>
                                          <p:spTgt spid="41"/>
                                        </p:tgtEl>
                                        <p:attrNameLst>
                                          <p:attrName>style.rotation</p:attrName>
                                        </p:attrNameLst>
                                      </p:cBhvr>
                                      <p:tavLst>
                                        <p:tav tm="0">
                                          <p:val>
                                            <p:fltVal val="90"/>
                                          </p:val>
                                        </p:tav>
                                        <p:tav tm="100000">
                                          <p:val>
                                            <p:fltVal val="0"/>
                                          </p:val>
                                        </p:tav>
                                      </p:tavLst>
                                    </p:anim>
                                    <p:animEffect transition="in" filter="fade">
                                      <p:cBhvr>
                                        <p:cTn id="30" dur="1000"/>
                                        <p:tgtEl>
                                          <p:spTgt spid="41"/>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1000" fill="hold"/>
                                        <p:tgtEl>
                                          <p:spTgt spid="39"/>
                                        </p:tgtEl>
                                        <p:attrNameLst>
                                          <p:attrName>ppt_w</p:attrName>
                                        </p:attrNameLst>
                                      </p:cBhvr>
                                      <p:tavLst>
                                        <p:tav tm="0">
                                          <p:val>
                                            <p:fltVal val="0"/>
                                          </p:val>
                                        </p:tav>
                                        <p:tav tm="100000">
                                          <p:val>
                                            <p:strVal val="#ppt_w"/>
                                          </p:val>
                                        </p:tav>
                                      </p:tavLst>
                                    </p:anim>
                                    <p:anim calcmode="lin" valueType="num">
                                      <p:cBhvr>
                                        <p:cTn id="34" dur="1000" fill="hold"/>
                                        <p:tgtEl>
                                          <p:spTgt spid="39"/>
                                        </p:tgtEl>
                                        <p:attrNameLst>
                                          <p:attrName>ppt_h</p:attrName>
                                        </p:attrNameLst>
                                      </p:cBhvr>
                                      <p:tavLst>
                                        <p:tav tm="0">
                                          <p:val>
                                            <p:fltVal val="0"/>
                                          </p:val>
                                        </p:tav>
                                        <p:tav tm="100000">
                                          <p:val>
                                            <p:strVal val="#ppt_h"/>
                                          </p:val>
                                        </p:tav>
                                      </p:tavLst>
                                    </p:anim>
                                    <p:anim calcmode="lin" valueType="num">
                                      <p:cBhvr>
                                        <p:cTn id="35" dur="1000" fill="hold"/>
                                        <p:tgtEl>
                                          <p:spTgt spid="39"/>
                                        </p:tgtEl>
                                        <p:attrNameLst>
                                          <p:attrName>style.rotation</p:attrName>
                                        </p:attrNameLst>
                                      </p:cBhvr>
                                      <p:tavLst>
                                        <p:tav tm="0">
                                          <p:val>
                                            <p:fltVal val="90"/>
                                          </p:val>
                                        </p:tav>
                                        <p:tav tm="100000">
                                          <p:val>
                                            <p:fltVal val="0"/>
                                          </p:val>
                                        </p:tav>
                                      </p:tavLst>
                                    </p:anim>
                                    <p:animEffect transition="in" filter="fade">
                                      <p:cBhvr>
                                        <p:cTn id="36" dur="1000"/>
                                        <p:tgtEl>
                                          <p:spTgt spid="3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000" fill="hold"/>
                                        <p:tgtEl>
                                          <p:spTgt spid="37"/>
                                        </p:tgtEl>
                                        <p:attrNameLst>
                                          <p:attrName>ppt_w</p:attrName>
                                        </p:attrNameLst>
                                      </p:cBhvr>
                                      <p:tavLst>
                                        <p:tav tm="0">
                                          <p:val>
                                            <p:fltVal val="0"/>
                                          </p:val>
                                        </p:tav>
                                        <p:tav tm="100000">
                                          <p:val>
                                            <p:strVal val="#ppt_w"/>
                                          </p:val>
                                        </p:tav>
                                      </p:tavLst>
                                    </p:anim>
                                    <p:anim calcmode="lin" valueType="num">
                                      <p:cBhvr>
                                        <p:cTn id="40" dur="1000" fill="hold"/>
                                        <p:tgtEl>
                                          <p:spTgt spid="37"/>
                                        </p:tgtEl>
                                        <p:attrNameLst>
                                          <p:attrName>ppt_h</p:attrName>
                                        </p:attrNameLst>
                                      </p:cBhvr>
                                      <p:tavLst>
                                        <p:tav tm="0">
                                          <p:val>
                                            <p:fltVal val="0"/>
                                          </p:val>
                                        </p:tav>
                                        <p:tav tm="100000">
                                          <p:val>
                                            <p:strVal val="#ppt_h"/>
                                          </p:val>
                                        </p:tav>
                                      </p:tavLst>
                                    </p:anim>
                                    <p:anim calcmode="lin" valueType="num">
                                      <p:cBhvr>
                                        <p:cTn id="41" dur="1000" fill="hold"/>
                                        <p:tgtEl>
                                          <p:spTgt spid="37"/>
                                        </p:tgtEl>
                                        <p:attrNameLst>
                                          <p:attrName>style.rotation</p:attrName>
                                        </p:attrNameLst>
                                      </p:cBhvr>
                                      <p:tavLst>
                                        <p:tav tm="0">
                                          <p:val>
                                            <p:fltVal val="90"/>
                                          </p:val>
                                        </p:tav>
                                        <p:tav tm="100000">
                                          <p:val>
                                            <p:fltVal val="0"/>
                                          </p:val>
                                        </p:tav>
                                      </p:tavLst>
                                    </p:anim>
                                    <p:animEffect transition="in" filter="fade">
                                      <p:cBhvr>
                                        <p:cTn id="42" dur="1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P spid="15" grpId="0" animBg="1"/>
      <p:bldP spid="17"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22A56-0677-91F7-EB63-A69A8396D3EE}"/>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634B938-5FEE-4F6B-ECAA-2EB83AC1F742}"/>
              </a:ext>
            </a:extLst>
          </p:cNvPr>
          <p:cNvGraphicFramePr>
            <a:graphicFrameLocks noGrp="1"/>
          </p:cNvGraphicFramePr>
          <p:nvPr>
            <p:extLst>
              <p:ext uri="{D42A27DB-BD31-4B8C-83A1-F6EECF244321}">
                <p14:modId xmlns:p14="http://schemas.microsoft.com/office/powerpoint/2010/main" val="365321864"/>
              </p:ext>
            </p:extLst>
          </p:nvPr>
        </p:nvGraphicFramePr>
        <p:xfrm>
          <a:off x="2976938" y="3677323"/>
          <a:ext cx="8043947" cy="2535054"/>
        </p:xfrm>
        <a:graphic>
          <a:graphicData uri="http://schemas.openxmlformats.org/drawingml/2006/table">
            <a:tbl>
              <a:tblPr firstRow="1" bandRow="1">
                <a:tableStyleId>{C4B1156A-380E-4F78-BDF5-A606A8083BF9}</a:tableStyleId>
              </a:tblPr>
              <a:tblGrid>
                <a:gridCol w="1831102">
                  <a:extLst>
                    <a:ext uri="{9D8B030D-6E8A-4147-A177-3AD203B41FA5}">
                      <a16:colId xmlns:a16="http://schemas.microsoft.com/office/drawing/2014/main" val="4056886439"/>
                    </a:ext>
                  </a:extLst>
                </a:gridCol>
                <a:gridCol w="226498">
                  <a:extLst>
                    <a:ext uri="{9D8B030D-6E8A-4147-A177-3AD203B41FA5}">
                      <a16:colId xmlns:a16="http://schemas.microsoft.com/office/drawing/2014/main" val="1179979037"/>
                    </a:ext>
                  </a:extLst>
                </a:gridCol>
                <a:gridCol w="324897">
                  <a:extLst>
                    <a:ext uri="{9D8B030D-6E8A-4147-A177-3AD203B41FA5}">
                      <a16:colId xmlns:a16="http://schemas.microsoft.com/office/drawing/2014/main" val="2562499779"/>
                    </a:ext>
                  </a:extLst>
                </a:gridCol>
                <a:gridCol w="2689190">
                  <a:extLst>
                    <a:ext uri="{9D8B030D-6E8A-4147-A177-3AD203B41FA5}">
                      <a16:colId xmlns:a16="http://schemas.microsoft.com/office/drawing/2014/main" val="2578362853"/>
                    </a:ext>
                  </a:extLst>
                </a:gridCol>
                <a:gridCol w="208280">
                  <a:extLst>
                    <a:ext uri="{9D8B030D-6E8A-4147-A177-3AD203B41FA5}">
                      <a16:colId xmlns:a16="http://schemas.microsoft.com/office/drawing/2014/main" val="697476090"/>
                    </a:ext>
                  </a:extLst>
                </a:gridCol>
                <a:gridCol w="208280">
                  <a:extLst>
                    <a:ext uri="{9D8B030D-6E8A-4147-A177-3AD203B41FA5}">
                      <a16:colId xmlns:a16="http://schemas.microsoft.com/office/drawing/2014/main" val="2734968493"/>
                    </a:ext>
                  </a:extLst>
                </a:gridCol>
                <a:gridCol w="2555700">
                  <a:extLst>
                    <a:ext uri="{9D8B030D-6E8A-4147-A177-3AD203B41FA5}">
                      <a16:colId xmlns:a16="http://schemas.microsoft.com/office/drawing/2014/main" val="4102545244"/>
                    </a:ext>
                  </a:extLst>
                </a:gridCol>
              </a:tblGrid>
              <a:tr h="522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accent2"/>
                          </a:solidFill>
                          <a:latin typeface="Arial" panose="020B0604020202020204" pitchFamily="34" charset="0"/>
                          <a:cs typeface="Arial" panose="020B0604020202020204" pitchFamily="34" charset="0"/>
                        </a:rPr>
                        <a:t>Provisions─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accent2"/>
                          </a:solidFill>
                          <a:latin typeface="Arial" panose="020B0604020202020204" pitchFamily="34" charset="0"/>
                          <a:cs typeface="Arial" panose="020B0604020202020204" pitchFamily="34" charset="0"/>
                        </a:rPr>
                        <a:t>Targeted Improvements </a:t>
                      </a:r>
                      <a:r>
                        <a:rPr lang="en-GB" sz="1100" b="0" dirty="0">
                          <a:solidFill>
                            <a:srgbClr val="072171"/>
                          </a:solidFill>
                          <a:latin typeface="Arial" panose="020B0604020202020204" pitchFamily="34" charset="0"/>
                          <a:cs typeface="Arial" panose="020B0604020202020204" pitchFamily="34" charset="0"/>
                        </a:rPr>
                        <a:t>(Nov 2024)</a:t>
                      </a:r>
                      <a:endParaRPr kumimoji="0" lang="en-GB" sz="1100" b="0" i="0" u="none" strike="noStrike" kern="1200" cap="none" spc="0" normalizeH="0" baseline="0" noProof="0" dirty="0">
                        <a:ln>
                          <a:noFill/>
                        </a:ln>
                        <a:solidFill>
                          <a:srgbClr val="072171"/>
                        </a:solidFill>
                        <a:effectLst/>
                        <a:uLnTx/>
                        <a:uFillTx/>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accent2"/>
                          </a:solidFill>
                          <a:latin typeface="Arial"/>
                          <a:ea typeface="+mn-ea"/>
                          <a:cs typeface="Arial"/>
                        </a:rPr>
                        <a:t>Updating the </a:t>
                      </a:r>
                      <a:r>
                        <a:rPr lang="en-GB" sz="1100" b="1" i="1" kern="1200" dirty="0">
                          <a:solidFill>
                            <a:schemeClr val="accent2"/>
                          </a:solidFill>
                          <a:latin typeface="Arial"/>
                          <a:ea typeface="+mn-ea"/>
                          <a:cs typeface="Arial"/>
                        </a:rPr>
                        <a:t>Subsidiaries without Public Accountability: Disclosures</a:t>
                      </a:r>
                      <a:r>
                        <a:rPr lang="en-GB" sz="1100" b="1" kern="1200" dirty="0">
                          <a:solidFill>
                            <a:schemeClr val="accent2"/>
                          </a:solidFill>
                          <a:latin typeface="Arial"/>
                          <a:ea typeface="+mn-ea"/>
                          <a:cs typeface="Arial"/>
                        </a:rPr>
                        <a:t> Standard </a:t>
                      </a:r>
                      <a:r>
                        <a:rPr lang="en-GB" sz="1100" b="0" dirty="0">
                          <a:solidFill>
                            <a:srgbClr val="072171"/>
                          </a:solidFill>
                          <a:latin typeface="Arial" panose="020B0604020202020204" pitchFamily="34" charset="0"/>
                          <a:cs typeface="Arial" panose="020B0604020202020204" pitchFamily="34" charset="0"/>
                        </a:rPr>
                        <a:t>(Q1 2025)</a:t>
                      </a:r>
                      <a:endParaRPr lang="en-GB" sz="1100" b="0" dirty="0"/>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accent2"/>
                          </a:solidFill>
                          <a:latin typeface="Arial"/>
                          <a:ea typeface="+mn-ea"/>
                          <a:cs typeface="Arial"/>
                        </a:rPr>
                        <a:t>Addendum to the ED Third    Edition of the </a:t>
                      </a:r>
                      <a:r>
                        <a:rPr lang="en-GB" sz="1100" b="1" i="1" kern="1200" dirty="0">
                          <a:solidFill>
                            <a:schemeClr val="accent2"/>
                          </a:solidFill>
                          <a:latin typeface="Arial"/>
                          <a:ea typeface="+mn-ea"/>
                          <a:cs typeface="Arial"/>
                        </a:rPr>
                        <a:t>IFRS for SMEs</a:t>
                      </a:r>
                      <a:r>
                        <a:rPr lang="en-GB" sz="1100" b="1" kern="1200" dirty="0">
                          <a:solidFill>
                            <a:schemeClr val="accent2"/>
                          </a:solidFill>
                          <a:latin typeface="Arial"/>
                          <a:ea typeface="+mn-ea"/>
                          <a:cs typeface="Arial"/>
                        </a:rPr>
                        <a:t> Accounting Standard </a:t>
                      </a:r>
                      <a:r>
                        <a:rPr kumimoji="0" lang="en-GB" sz="1100" b="0" i="0" u="none" strike="noStrike" kern="1200" cap="none" spc="0" normalizeH="0" baseline="0" noProof="0" dirty="0">
                          <a:ln>
                            <a:noFill/>
                          </a:ln>
                          <a:solidFill>
                            <a:srgbClr val="072171"/>
                          </a:solidFill>
                          <a:effectLst/>
                          <a:uLnTx/>
                          <a:uFillTx/>
                          <a:latin typeface="Arial" panose="020B0604020202020204" pitchFamily="34" charset="0"/>
                          <a:ea typeface="+mn-ea"/>
                          <a:cs typeface="Arial" panose="020B0604020202020204" pitchFamily="34" charset="0"/>
                        </a:rPr>
                        <a:t>(Q1 2025)</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647886"/>
                  </a:ext>
                </a:extLst>
              </a:tr>
              <a:tr h="558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accent2"/>
                          </a:solidFill>
                          <a:latin typeface="Arial" panose="020B0604020202020204" pitchFamily="34" charset="0"/>
                          <a:ea typeface="+mn-ea"/>
                          <a:cs typeface="Arial" panose="020B0604020202020204" pitchFamily="34" charset="0"/>
                          <a:sym typeface="Arial" charset="0"/>
                        </a:rPr>
                        <a:t>Use of a Hyperinflationary Presentation Currency by a Non-hyperinflationary Entity </a:t>
                      </a:r>
                      <a:r>
                        <a:rPr kumimoji="0" lang="en-GB" sz="1100" b="0" i="0" u="none" strike="noStrike" kern="1200" cap="none" spc="0" normalizeH="0" baseline="0" noProof="0" dirty="0">
                          <a:ln>
                            <a:noFill/>
                          </a:ln>
                          <a:solidFill>
                            <a:srgbClr val="072171"/>
                          </a:solidFill>
                          <a:effectLst/>
                          <a:uLnTx/>
                          <a:uFillTx/>
                          <a:latin typeface="Arial" panose="020B0604020202020204" pitchFamily="34" charset="0"/>
                          <a:ea typeface="+mn-ea"/>
                          <a:cs typeface="Arial" panose="020B0604020202020204" pitchFamily="34" charset="0"/>
                        </a:rPr>
                        <a:t>(H1 2025)</a:t>
                      </a: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accent2"/>
                          </a:solidFill>
                          <a:latin typeface="Arial"/>
                          <a:ea typeface="+mn-ea"/>
                          <a:cs typeface="Arial"/>
                        </a:rPr>
                        <a:t>Power Purchase Agreements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72171"/>
                          </a:solidFill>
                          <a:effectLst/>
                          <a:uLnTx/>
                          <a:uFillTx/>
                          <a:latin typeface="Arial" panose="020B0604020202020204" pitchFamily="34" charset="0"/>
                          <a:ea typeface="+mn-ea"/>
                          <a:cs typeface="Arial" panose="020B0604020202020204" pitchFamily="34" charset="0"/>
                        </a:rPr>
                        <a:t>(Q4 2025)</a:t>
                      </a:r>
                    </a:p>
                  </a:txBody>
                  <a:tcPr anchor="b">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75905"/>
                  </a:ext>
                </a:extLst>
              </a:tr>
              <a:tr h="4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accent2"/>
                          </a:solidFill>
                          <a:latin typeface="Arial"/>
                          <a:ea typeface="+mn-ea"/>
                          <a:cs typeface="Arial"/>
                        </a:rPr>
                        <a:t>Climate-related and Other Uncertainties in the Financial Statements </a:t>
                      </a:r>
                      <a:r>
                        <a:rPr lang="en-GB" sz="1100" dirty="0">
                          <a:solidFill>
                            <a:srgbClr val="072171"/>
                          </a:solidFill>
                          <a:latin typeface="Arial" panose="020B0604020202020204" pitchFamily="34" charset="0"/>
                          <a:cs typeface="Arial" panose="020B0604020202020204" pitchFamily="34" charset="0"/>
                        </a:rPr>
                        <a:t>(Q1 2025)</a:t>
                      </a: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039899"/>
                  </a:ext>
                </a:extLst>
              </a:tr>
              <a:tr h="751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89962"/>
                  </a:ext>
                </a:extLst>
              </a:tr>
            </a:tbl>
          </a:graphicData>
        </a:graphic>
      </p:graphicFrame>
      <p:sp>
        <p:nvSpPr>
          <p:cNvPr id="2" name="Text Placeholder 1">
            <a:extLst>
              <a:ext uri="{FF2B5EF4-FFF2-40B4-BE49-F238E27FC236}">
                <a16:creationId xmlns:a16="http://schemas.microsoft.com/office/drawing/2014/main" id="{FF504152-7A04-3937-28EB-07592F7DA093}"/>
              </a:ext>
            </a:extLst>
          </p:cNvPr>
          <p:cNvSpPr>
            <a:spLocks noGrp="1"/>
          </p:cNvSpPr>
          <p:nvPr>
            <p:ph type="body" sz="quarter" idx="15"/>
          </p:nvPr>
        </p:nvSpPr>
        <p:spPr>
          <a:xfrm>
            <a:off x="1031531" y="1347319"/>
            <a:ext cx="8272257" cy="650161"/>
          </a:xfrm>
        </p:spPr>
        <p:txBody>
          <a:bodyPr/>
          <a:lstStyle/>
          <a:p>
            <a:r>
              <a:rPr lang="en-GB" sz="2800" dirty="0"/>
              <a:t>Maintenance projects in different stages</a:t>
            </a:r>
          </a:p>
          <a:p>
            <a:endParaRPr lang="en-GB" dirty="0"/>
          </a:p>
        </p:txBody>
      </p:sp>
      <p:sp>
        <p:nvSpPr>
          <p:cNvPr id="4" name="Footer Placeholder 3">
            <a:extLst>
              <a:ext uri="{FF2B5EF4-FFF2-40B4-BE49-F238E27FC236}">
                <a16:creationId xmlns:a16="http://schemas.microsoft.com/office/drawing/2014/main" id="{EFD7E836-6D40-070D-945C-D8CE230F22FF}"/>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8</a:t>
            </a:fld>
            <a:endParaRPr lang="en-US">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7BEECE5-A591-7E16-87D1-8145FC5B2B85}"/>
              </a:ext>
            </a:extLst>
          </p:cNvPr>
          <p:cNvCxnSpPr/>
          <p:nvPr/>
        </p:nvCxnSpPr>
        <p:spPr bwMode="auto">
          <a:xfrm>
            <a:off x="8572694" y="3092982"/>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8CEE9787-8488-325C-5000-7FA0B89E4971}"/>
              </a:ext>
            </a:extLst>
          </p:cNvPr>
          <p:cNvCxnSpPr>
            <a:cxnSpLocks/>
          </p:cNvCxnSpPr>
          <p:nvPr/>
        </p:nvCxnSpPr>
        <p:spPr bwMode="auto">
          <a:xfrm>
            <a:off x="911720" y="3598748"/>
            <a:ext cx="9330168" cy="0"/>
          </a:xfrm>
          <a:prstGeom prst="line">
            <a:avLst/>
          </a:prstGeom>
          <a:solidFill>
            <a:srgbClr val="4184A9"/>
          </a:solidFill>
          <a:ln w="38100" cap="flat" cmpd="sng" algn="ctr">
            <a:solidFill>
              <a:schemeClr val="tx1"/>
            </a:solidFill>
            <a:prstDash val="sysDot"/>
            <a:round/>
            <a:headEnd type="oval"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 name="Rectangle 44">
            <a:extLst>
              <a:ext uri="{FF2B5EF4-FFF2-40B4-BE49-F238E27FC236}">
                <a16:creationId xmlns:a16="http://schemas.microsoft.com/office/drawing/2014/main" id="{08AA1AD1-CB69-4DC2-121E-E840E0E5C476}"/>
              </a:ext>
            </a:extLst>
          </p:cNvPr>
          <p:cNvSpPr/>
          <p:nvPr/>
        </p:nvSpPr>
        <p:spPr>
          <a:xfrm>
            <a:off x="3554385" y="2268044"/>
            <a:ext cx="1065600" cy="882000"/>
          </a:xfrm>
          <a:prstGeom prst="rect">
            <a:avLst/>
          </a:prstGeom>
          <a:solidFill>
            <a:schemeClr val="accent6">
              <a:lumMod val="50000"/>
            </a:schemeClr>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charset="0"/>
              </a:rPr>
              <a:t>Publish Exposure Draft</a:t>
            </a:r>
          </a:p>
        </p:txBody>
      </p:sp>
      <p:sp>
        <p:nvSpPr>
          <p:cNvPr id="48" name="Rectangle 47">
            <a:extLst>
              <a:ext uri="{FF2B5EF4-FFF2-40B4-BE49-F238E27FC236}">
                <a16:creationId xmlns:a16="http://schemas.microsoft.com/office/drawing/2014/main" id="{1C568BFD-C1FF-DD8A-F82F-6B21CC680AAD}"/>
              </a:ext>
            </a:extLst>
          </p:cNvPr>
          <p:cNvSpPr/>
          <p:nvPr/>
        </p:nvSpPr>
        <p:spPr>
          <a:xfrm>
            <a:off x="8006855" y="2231080"/>
            <a:ext cx="1065600" cy="882001"/>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charset="0"/>
              </a:rPr>
              <a:t>Decide project direction</a:t>
            </a:r>
          </a:p>
        </p:txBody>
      </p:sp>
      <p:cxnSp>
        <p:nvCxnSpPr>
          <p:cNvPr id="70" name="Straight Connector 69">
            <a:extLst>
              <a:ext uri="{FF2B5EF4-FFF2-40B4-BE49-F238E27FC236}">
                <a16:creationId xmlns:a16="http://schemas.microsoft.com/office/drawing/2014/main" id="{88D6C8A8-7D47-E06C-77E3-C4A0E29C0F6B}"/>
              </a:ext>
            </a:extLst>
          </p:cNvPr>
          <p:cNvCxnSpPr/>
          <p:nvPr/>
        </p:nvCxnSpPr>
        <p:spPr bwMode="auto">
          <a:xfrm>
            <a:off x="4087185" y="3123287"/>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96" name="Group 95">
            <a:extLst>
              <a:ext uri="{FF2B5EF4-FFF2-40B4-BE49-F238E27FC236}">
                <a16:creationId xmlns:a16="http://schemas.microsoft.com/office/drawing/2014/main" id="{E886CFF4-86C9-5269-AC04-B171F4FC204F}"/>
              </a:ext>
            </a:extLst>
          </p:cNvPr>
          <p:cNvGrpSpPr/>
          <p:nvPr/>
        </p:nvGrpSpPr>
        <p:grpSpPr>
          <a:xfrm>
            <a:off x="3338961" y="3122800"/>
            <a:ext cx="326901" cy="509175"/>
            <a:chOff x="832978" y="3357321"/>
            <a:chExt cx="326901" cy="509175"/>
          </a:xfrm>
        </p:grpSpPr>
        <p:pic>
          <p:nvPicPr>
            <p:cNvPr id="97" name="Graphic 96" descr="Marker with solid fill">
              <a:extLst>
                <a:ext uri="{FF2B5EF4-FFF2-40B4-BE49-F238E27FC236}">
                  <a16:creationId xmlns:a16="http://schemas.microsoft.com/office/drawing/2014/main" id="{8F2352D9-4E17-EF94-EFEE-05468EAABB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98" name="Straight Connector 97">
              <a:extLst>
                <a:ext uri="{FF2B5EF4-FFF2-40B4-BE49-F238E27FC236}">
                  <a16:creationId xmlns:a16="http://schemas.microsoft.com/office/drawing/2014/main" id="{A6AAB902-E17B-D02C-9982-20C5FCF50CDD}"/>
                </a:ext>
              </a:extLst>
            </p:cNvPr>
            <p:cNvCxnSpPr/>
            <p:nvPr/>
          </p:nvCxnSpPr>
          <p:spPr bwMode="auto">
            <a:xfrm>
              <a:off x="995075"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2" name="Rectangle 21">
            <a:extLst>
              <a:ext uri="{FF2B5EF4-FFF2-40B4-BE49-F238E27FC236}">
                <a16:creationId xmlns:a16="http://schemas.microsoft.com/office/drawing/2014/main" id="{6C2AAAA8-67B2-1EDD-C79C-D110B8AD89B1}"/>
              </a:ext>
            </a:extLst>
          </p:cNvPr>
          <p:cNvSpPr/>
          <p:nvPr/>
        </p:nvSpPr>
        <p:spPr>
          <a:xfrm>
            <a:off x="9709906" y="2221031"/>
            <a:ext cx="1095210" cy="882001"/>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charset="0"/>
              </a:rPr>
              <a:t>Final publication</a:t>
            </a:r>
          </a:p>
        </p:txBody>
      </p:sp>
      <p:cxnSp>
        <p:nvCxnSpPr>
          <p:cNvPr id="25" name="Straight Connector 24">
            <a:extLst>
              <a:ext uri="{FF2B5EF4-FFF2-40B4-BE49-F238E27FC236}">
                <a16:creationId xmlns:a16="http://schemas.microsoft.com/office/drawing/2014/main" id="{40499204-7816-7D32-5E44-2F310D500E68}"/>
              </a:ext>
            </a:extLst>
          </p:cNvPr>
          <p:cNvCxnSpPr/>
          <p:nvPr/>
        </p:nvCxnSpPr>
        <p:spPr bwMode="auto">
          <a:xfrm>
            <a:off x="10248908" y="3125845"/>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2" name="Group 31">
            <a:extLst>
              <a:ext uri="{FF2B5EF4-FFF2-40B4-BE49-F238E27FC236}">
                <a16:creationId xmlns:a16="http://schemas.microsoft.com/office/drawing/2014/main" id="{0A0AAC74-2954-CD3D-AF76-701F64C5F913}"/>
              </a:ext>
            </a:extLst>
          </p:cNvPr>
          <p:cNvGrpSpPr/>
          <p:nvPr/>
        </p:nvGrpSpPr>
        <p:grpSpPr>
          <a:xfrm>
            <a:off x="9374425" y="3105515"/>
            <a:ext cx="326901" cy="471467"/>
            <a:chOff x="1340978" y="3395029"/>
            <a:chExt cx="326901" cy="471467"/>
          </a:xfrm>
        </p:grpSpPr>
        <p:pic>
          <p:nvPicPr>
            <p:cNvPr id="34" name="Graphic 33" descr="Marker with solid fill">
              <a:extLst>
                <a:ext uri="{FF2B5EF4-FFF2-40B4-BE49-F238E27FC236}">
                  <a16:creationId xmlns:a16="http://schemas.microsoft.com/office/drawing/2014/main" id="{112FC352-BAD6-17D6-ED72-D30DE9B20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978" y="3395029"/>
              <a:ext cx="326901" cy="326901"/>
            </a:xfrm>
            <a:prstGeom prst="rect">
              <a:avLst/>
            </a:prstGeom>
          </p:spPr>
        </p:pic>
        <p:cxnSp>
          <p:nvCxnSpPr>
            <p:cNvPr id="35" name="Straight Connector 34">
              <a:extLst>
                <a:ext uri="{FF2B5EF4-FFF2-40B4-BE49-F238E27FC236}">
                  <a16:creationId xmlns:a16="http://schemas.microsoft.com/office/drawing/2014/main" id="{3E3111E7-2FAF-F726-475A-527FD10E44C7}"/>
                </a:ext>
              </a:extLst>
            </p:cNvPr>
            <p:cNvCxnSpPr/>
            <p:nvPr/>
          </p:nvCxnSpPr>
          <p:spPr bwMode="auto">
            <a:xfrm>
              <a:off x="1501511"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 name="Rectangle 9">
            <a:extLst>
              <a:ext uri="{FF2B5EF4-FFF2-40B4-BE49-F238E27FC236}">
                <a16:creationId xmlns:a16="http://schemas.microsoft.com/office/drawing/2014/main" id="{3AE61A4F-AADD-A156-9976-4F0DF9FFAC26}"/>
              </a:ext>
            </a:extLst>
          </p:cNvPr>
          <p:cNvSpPr/>
          <p:nvPr/>
        </p:nvSpPr>
        <p:spPr>
          <a:xfrm>
            <a:off x="5687015" y="2258791"/>
            <a:ext cx="1273709" cy="882001"/>
          </a:xfrm>
          <a:prstGeom prst="rect">
            <a:avLst/>
          </a:prstGeom>
          <a:noFill/>
          <a:ln>
            <a:solidFill>
              <a:schemeClr val="tx1"/>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889000">
              <a:spcAft>
                <a:spcPct val="35000"/>
              </a:spcAft>
              <a:defRPr/>
            </a:pPr>
            <a:br>
              <a:rPr lang="en-GB" sz="1200" b="1" i="1" dirty="0">
                <a:solidFill>
                  <a:schemeClr val="tx1"/>
                </a:solidFill>
                <a:latin typeface="Arial" panose="020B0604020202020204" pitchFamily="34" charset="0"/>
                <a:cs typeface="Arial" panose="020B0604020202020204" pitchFamily="34" charset="0"/>
              </a:rPr>
            </a:br>
            <a:r>
              <a:rPr lang="en-GB" sz="1200" b="1" i="1" dirty="0">
                <a:solidFill>
                  <a:schemeClr val="tx1"/>
                </a:solidFill>
                <a:latin typeface="Arial" panose="020B0604020202020204" pitchFamily="34" charset="0"/>
                <a:cs typeface="Arial" panose="020B0604020202020204" pitchFamily="34" charset="0"/>
              </a:rPr>
              <a:t>Discuss feedback on Exposure Draft</a:t>
            </a:r>
          </a:p>
          <a:p>
            <a:pPr marL="0" marR="0" lvl="0" indent="0" algn="ctr" defTabSz="889000" rtl="0" eaLnBrk="1" fontAlgn="auto" latinLnBrk="0" hangingPunct="1">
              <a:lnSpc>
                <a:spcPct val="100000"/>
              </a:lnSpc>
              <a:spcBef>
                <a:spcPts val="0"/>
              </a:spcBef>
              <a:spcAft>
                <a:spcPct val="3500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12" name="Straight Connector 11">
            <a:extLst>
              <a:ext uri="{FF2B5EF4-FFF2-40B4-BE49-F238E27FC236}">
                <a16:creationId xmlns:a16="http://schemas.microsoft.com/office/drawing/2014/main" id="{EE925C98-8E80-0A71-F0E6-55EB43E8C784}"/>
              </a:ext>
            </a:extLst>
          </p:cNvPr>
          <p:cNvCxnSpPr/>
          <p:nvPr/>
        </p:nvCxnSpPr>
        <p:spPr bwMode="auto">
          <a:xfrm>
            <a:off x="6314086" y="3129596"/>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63" name="Group 62">
            <a:extLst>
              <a:ext uri="{FF2B5EF4-FFF2-40B4-BE49-F238E27FC236}">
                <a16:creationId xmlns:a16="http://schemas.microsoft.com/office/drawing/2014/main" id="{48C9F191-3B01-C00C-50A5-170CEB3767E6}"/>
              </a:ext>
            </a:extLst>
          </p:cNvPr>
          <p:cNvGrpSpPr/>
          <p:nvPr/>
        </p:nvGrpSpPr>
        <p:grpSpPr>
          <a:xfrm>
            <a:off x="10354550" y="3309091"/>
            <a:ext cx="497559" cy="485819"/>
            <a:chOff x="11207751" y="4261282"/>
            <a:chExt cx="497559" cy="485819"/>
          </a:xfrm>
        </p:grpSpPr>
        <p:sp>
          <p:nvSpPr>
            <p:cNvPr id="60" name="Oval 59">
              <a:extLst>
                <a:ext uri="{FF2B5EF4-FFF2-40B4-BE49-F238E27FC236}">
                  <a16:creationId xmlns:a16="http://schemas.microsoft.com/office/drawing/2014/main" id="{5B931CBB-10F8-B986-15F3-E105F6CB139A}"/>
                </a:ext>
              </a:extLst>
            </p:cNvPr>
            <p:cNvSpPr/>
            <p:nvPr/>
          </p:nvSpPr>
          <p:spPr>
            <a:xfrm>
              <a:off x="11207751" y="4261282"/>
              <a:ext cx="497559" cy="47939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62" name="Graphic 61" descr="Race Flag with solid fill">
              <a:extLst>
                <a:ext uri="{FF2B5EF4-FFF2-40B4-BE49-F238E27FC236}">
                  <a16:creationId xmlns:a16="http://schemas.microsoft.com/office/drawing/2014/main" id="{1F99B2A4-43AB-26A9-FB62-B5DF9CAC81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7404" y="4309308"/>
              <a:ext cx="418251" cy="437793"/>
            </a:xfrm>
            <a:prstGeom prst="rect">
              <a:avLst/>
            </a:prstGeom>
          </p:spPr>
        </p:pic>
      </p:grpSp>
      <p:cxnSp>
        <p:nvCxnSpPr>
          <p:cNvPr id="5" name="Straight Connector 4">
            <a:extLst>
              <a:ext uri="{FF2B5EF4-FFF2-40B4-BE49-F238E27FC236}">
                <a16:creationId xmlns:a16="http://schemas.microsoft.com/office/drawing/2014/main" id="{D837B002-051E-2613-3C0F-24200DEBB197}"/>
              </a:ext>
            </a:extLst>
          </p:cNvPr>
          <p:cNvCxnSpPr>
            <a:cxnSpLocks/>
          </p:cNvCxnSpPr>
          <p:nvPr/>
        </p:nvCxnSpPr>
        <p:spPr>
          <a:xfrm>
            <a:off x="2809885" y="2363268"/>
            <a:ext cx="31145" cy="36485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7E07BC3-D1BA-E74E-42B8-B690B30F843D}"/>
              </a:ext>
            </a:extLst>
          </p:cNvPr>
          <p:cNvSpPr/>
          <p:nvPr/>
        </p:nvSpPr>
        <p:spPr>
          <a:xfrm>
            <a:off x="1143784" y="2296469"/>
            <a:ext cx="883339" cy="882000"/>
          </a:xfrm>
          <a:prstGeom prst="rect">
            <a:avLst/>
          </a:prstGeom>
          <a:solidFill>
            <a:schemeClr val="tx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0196" tIns="97496" rIns="110196" bIns="97496"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Pipeline</a:t>
            </a:r>
          </a:p>
        </p:txBody>
      </p:sp>
      <p:graphicFrame>
        <p:nvGraphicFramePr>
          <p:cNvPr id="36" name="Table 35">
            <a:extLst>
              <a:ext uri="{FF2B5EF4-FFF2-40B4-BE49-F238E27FC236}">
                <a16:creationId xmlns:a16="http://schemas.microsoft.com/office/drawing/2014/main" id="{D83615DC-94DB-5A54-2F12-1B4BEC03310D}"/>
              </a:ext>
            </a:extLst>
          </p:cNvPr>
          <p:cNvGraphicFramePr>
            <a:graphicFrameLocks noGrp="1"/>
          </p:cNvGraphicFramePr>
          <p:nvPr>
            <p:extLst>
              <p:ext uri="{D42A27DB-BD31-4B8C-83A1-F6EECF244321}">
                <p14:modId xmlns:p14="http://schemas.microsoft.com/office/powerpoint/2010/main" val="3600043158"/>
              </p:ext>
            </p:extLst>
          </p:nvPr>
        </p:nvGraphicFramePr>
        <p:xfrm>
          <a:off x="828174" y="3686127"/>
          <a:ext cx="1902245" cy="2209800"/>
        </p:xfrm>
        <a:graphic>
          <a:graphicData uri="http://schemas.openxmlformats.org/drawingml/2006/table">
            <a:tbl>
              <a:tblPr firstRow="1" bandRow="1">
                <a:tableStyleId>{D27102A9-8310-4765-A935-A1911B00CA55}</a:tableStyleId>
              </a:tblPr>
              <a:tblGrid>
                <a:gridCol w="1902245">
                  <a:extLst>
                    <a:ext uri="{9D8B030D-6E8A-4147-A177-3AD203B41FA5}">
                      <a16:colId xmlns:a16="http://schemas.microsoft.com/office/drawing/2014/main" val="2508189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Arial"/>
                          <a:ea typeface="+mn-ea"/>
                          <a:cs typeface="Arial"/>
                        </a:rPr>
                        <a:t>Removal of the temporary nature of the exemption in IFRS 6</a:t>
                      </a:r>
                    </a:p>
                  </a:txBody>
                  <a:tcP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3727080"/>
                  </a:ext>
                </a:extLst>
              </a:tr>
              <a:tr h="370840">
                <a:tc>
                  <a:txBody>
                    <a:bodyPr/>
                    <a:lstStyle/>
                    <a:p>
                      <a:pPr lvl="0">
                        <a:buNone/>
                      </a:pPr>
                      <a:r>
                        <a:rPr lang="en-GB" sz="1100" b="1" i="0" u="none" strike="noStrike" noProof="0" dirty="0">
                          <a:solidFill>
                            <a:schemeClr val="tx1"/>
                          </a:solidFill>
                          <a:latin typeface="Arial"/>
                        </a:rPr>
                        <a:t>International Tax Reform—Pillar Two Model Rules </a:t>
                      </a:r>
                      <a:r>
                        <a:rPr lang="en-GB" sz="1100" b="0" i="0" u="none" strike="noStrike" noProof="0" dirty="0">
                          <a:solidFill>
                            <a:schemeClr val="accent1"/>
                          </a:solidFill>
                          <a:latin typeface="Arial"/>
                        </a:rPr>
                        <a:t>*</a:t>
                      </a:r>
                      <a:endParaRPr lang="en-US" b="0" dirty="0">
                        <a:solidFill>
                          <a:schemeClr val="accent1"/>
                        </a:solidFill>
                      </a:endParaRPr>
                    </a:p>
                  </a:txBody>
                  <a:tcP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95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Arial"/>
                          <a:ea typeface="+mn-ea"/>
                          <a:cs typeface="Arial"/>
                        </a:rPr>
                        <a:t>Credit risk disclosures—Targeted Improvements </a:t>
                      </a:r>
                    </a:p>
                  </a:txBody>
                  <a:tcP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79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Arial"/>
                          <a:ea typeface="+mn-ea"/>
                          <a:cs typeface="Arial"/>
                        </a:rPr>
                        <a:t>Sale and leaseback of an asset in a single-asset entity</a:t>
                      </a:r>
                    </a:p>
                  </a:txBody>
                  <a:tcPr>
                    <a:lnL>
                      <a:noFill/>
                    </a:lnL>
                    <a:lnR>
                      <a:noFill/>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0011027"/>
                  </a:ext>
                </a:extLst>
              </a:tr>
            </a:tbl>
          </a:graphicData>
        </a:graphic>
      </p:graphicFrame>
      <p:pic>
        <p:nvPicPr>
          <p:cNvPr id="40" name="Picture 39">
            <a:extLst>
              <a:ext uri="{FF2B5EF4-FFF2-40B4-BE49-F238E27FC236}">
                <a16:creationId xmlns:a16="http://schemas.microsoft.com/office/drawing/2014/main" id="{477C0C4D-F4ED-DE6A-4F5F-58E2EB2D5D1A}"/>
              </a:ext>
            </a:extLst>
          </p:cNvPr>
          <p:cNvPicPr>
            <a:picLocks noChangeAspect="1"/>
          </p:cNvPicPr>
          <p:nvPr/>
        </p:nvPicPr>
        <p:blipFill>
          <a:blip r:embed="rId7"/>
          <a:stretch>
            <a:fillRect/>
          </a:stretch>
        </p:blipFill>
        <p:spPr>
          <a:xfrm>
            <a:off x="815108" y="6143031"/>
            <a:ext cx="2667372" cy="104790"/>
          </a:xfrm>
          <a:prstGeom prst="rect">
            <a:avLst/>
          </a:prstGeom>
        </p:spPr>
      </p:pic>
      <p:sp>
        <p:nvSpPr>
          <p:cNvPr id="42" name="TextBox 41">
            <a:extLst>
              <a:ext uri="{FF2B5EF4-FFF2-40B4-BE49-F238E27FC236}">
                <a16:creationId xmlns:a16="http://schemas.microsoft.com/office/drawing/2014/main" id="{FA7DE197-FE57-6613-121A-F6475F428B0E}"/>
              </a:ext>
            </a:extLst>
          </p:cNvPr>
          <p:cNvSpPr txBox="1"/>
          <p:nvPr/>
        </p:nvSpPr>
        <p:spPr>
          <a:xfrm>
            <a:off x="855151" y="6221191"/>
            <a:ext cx="4692318" cy="246221"/>
          </a:xfrm>
          <a:prstGeom prst="rect">
            <a:avLst/>
          </a:prstGeom>
          <a:noFill/>
        </p:spPr>
        <p:txBody>
          <a:bodyPr wrap="square" rtlCol="0">
            <a:spAutoFit/>
          </a:bodyPr>
          <a:lstStyle/>
          <a:p>
            <a:r>
              <a:rPr lang="en-GB" sz="1000" b="0" i="0" u="none" strike="noStrike" noProof="0" dirty="0">
                <a:solidFill>
                  <a:schemeClr val="accent1"/>
                </a:solidFill>
                <a:latin typeface="Arial"/>
              </a:rPr>
              <a:t>* </a:t>
            </a:r>
            <a:r>
              <a:rPr lang="en-GB" sz="1000" dirty="0">
                <a:latin typeface="Arial" panose="020B0604020202020204" pitchFamily="34" charset="0"/>
                <a:cs typeface="Arial" panose="020B0604020202020204" pitchFamily="34" charset="0"/>
              </a:rPr>
              <a:t>To determine whether to remove or make permanent the temporary exception </a:t>
            </a:r>
          </a:p>
        </p:txBody>
      </p:sp>
    </p:spTree>
    <p:extLst>
      <p:ext uri="{BB962C8B-B14F-4D97-AF65-F5344CB8AC3E}">
        <p14:creationId xmlns:p14="http://schemas.microsoft.com/office/powerpoint/2010/main" val="302359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4F23F-9CE6-51A6-5ACE-6E85715833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101C5E-D9C0-20A6-D991-D6D3D108FD57}"/>
              </a:ext>
            </a:extLst>
          </p:cNvPr>
          <p:cNvSpPr>
            <a:spLocks noGrp="1"/>
          </p:cNvSpPr>
          <p:nvPr>
            <p:ph type="body" sz="quarter" idx="15"/>
          </p:nvPr>
        </p:nvSpPr>
        <p:spPr>
          <a:xfrm>
            <a:off x="1031531" y="1347319"/>
            <a:ext cx="8272257" cy="650161"/>
          </a:xfrm>
        </p:spPr>
        <p:txBody>
          <a:bodyPr/>
          <a:lstStyle/>
          <a:p>
            <a:r>
              <a:rPr lang="en-GB" sz="2800" dirty="0"/>
              <a:t>Post-implementation reviews in different stages</a:t>
            </a:r>
          </a:p>
          <a:p>
            <a:endParaRPr lang="en-GB" dirty="0"/>
          </a:p>
        </p:txBody>
      </p:sp>
      <p:sp>
        <p:nvSpPr>
          <p:cNvPr id="4" name="Footer Placeholder 3">
            <a:extLst>
              <a:ext uri="{FF2B5EF4-FFF2-40B4-BE49-F238E27FC236}">
                <a16:creationId xmlns:a16="http://schemas.microsoft.com/office/drawing/2014/main" id="{1F109FC6-F7E9-35C9-C06D-913A2791CFD5}"/>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9</a:t>
            </a:fld>
            <a:endParaRPr lang="en-US">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EAB3CC5-D184-9443-B6A3-4B892CF772DA}"/>
              </a:ext>
            </a:extLst>
          </p:cNvPr>
          <p:cNvSpPr txBox="1"/>
          <p:nvPr/>
        </p:nvSpPr>
        <p:spPr>
          <a:xfrm>
            <a:off x="4175023" y="4765561"/>
            <a:ext cx="889924" cy="246221"/>
          </a:xfrm>
          <a:prstGeom prst="rect">
            <a:avLst/>
          </a:prstGeom>
          <a:noFill/>
        </p:spPr>
        <p:txBody>
          <a:bodyPr wrap="square" rtlCol="0">
            <a:spAutoFit/>
          </a:bodyPr>
          <a:lstStyle/>
          <a:p>
            <a:r>
              <a:rPr lang="en-GB" sz="1000" b="1" dirty="0">
                <a:solidFill>
                  <a:schemeClr val="accent1"/>
                </a:solidFill>
              </a:rPr>
              <a:t>New project</a:t>
            </a:r>
          </a:p>
        </p:txBody>
      </p:sp>
      <p:sp>
        <p:nvSpPr>
          <p:cNvPr id="46" name="Rectangle 45">
            <a:extLst>
              <a:ext uri="{FF2B5EF4-FFF2-40B4-BE49-F238E27FC236}">
                <a16:creationId xmlns:a16="http://schemas.microsoft.com/office/drawing/2014/main" id="{13317241-6C0C-E76E-D29A-2ACFF72F4F4E}"/>
              </a:ext>
            </a:extLst>
          </p:cNvPr>
          <p:cNvSpPr/>
          <p:nvPr/>
        </p:nvSpPr>
        <p:spPr bwMode="auto">
          <a:xfrm>
            <a:off x="3960743" y="4750777"/>
            <a:ext cx="246890" cy="249045"/>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cxnSp>
        <p:nvCxnSpPr>
          <p:cNvPr id="27" name="Straight Connector 26">
            <a:extLst>
              <a:ext uri="{FF2B5EF4-FFF2-40B4-BE49-F238E27FC236}">
                <a16:creationId xmlns:a16="http://schemas.microsoft.com/office/drawing/2014/main" id="{FA21FD29-6957-FAAD-96CF-D6519925535A}"/>
              </a:ext>
            </a:extLst>
          </p:cNvPr>
          <p:cNvCxnSpPr/>
          <p:nvPr/>
        </p:nvCxnSpPr>
        <p:spPr bwMode="auto">
          <a:xfrm>
            <a:off x="7122284" y="3683532"/>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C0229EAC-3E0F-BA0E-D26E-42C3D4C940FF}"/>
              </a:ext>
            </a:extLst>
          </p:cNvPr>
          <p:cNvCxnSpPr>
            <a:cxnSpLocks/>
          </p:cNvCxnSpPr>
          <p:nvPr/>
        </p:nvCxnSpPr>
        <p:spPr bwMode="auto">
          <a:xfrm>
            <a:off x="931818" y="4189298"/>
            <a:ext cx="9330168" cy="0"/>
          </a:xfrm>
          <a:prstGeom prst="line">
            <a:avLst/>
          </a:prstGeom>
          <a:solidFill>
            <a:srgbClr val="4184A9"/>
          </a:solidFill>
          <a:ln w="38100" cap="flat" cmpd="sng" algn="ctr">
            <a:solidFill>
              <a:schemeClr val="tx1"/>
            </a:solidFill>
            <a:prstDash val="sysDot"/>
            <a:round/>
            <a:headEnd type="oval"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Rectangle 28">
            <a:extLst>
              <a:ext uri="{FF2B5EF4-FFF2-40B4-BE49-F238E27FC236}">
                <a16:creationId xmlns:a16="http://schemas.microsoft.com/office/drawing/2014/main" id="{CB7CBC02-38BA-9E40-E768-E0884DCBB960}"/>
              </a:ext>
            </a:extLst>
          </p:cNvPr>
          <p:cNvSpPr/>
          <p:nvPr/>
        </p:nvSpPr>
        <p:spPr>
          <a:xfrm>
            <a:off x="3554385" y="2858594"/>
            <a:ext cx="1065600" cy="882000"/>
          </a:xfrm>
          <a:prstGeom prst="rect">
            <a:avLst/>
          </a:prstGeom>
          <a:solidFill>
            <a:schemeClr val="accent6">
              <a:lumMod val="50000"/>
            </a:schemeClr>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Publish request for information</a:t>
            </a:r>
          </a:p>
        </p:txBody>
      </p:sp>
      <p:sp>
        <p:nvSpPr>
          <p:cNvPr id="36" name="Rectangle 35">
            <a:extLst>
              <a:ext uri="{FF2B5EF4-FFF2-40B4-BE49-F238E27FC236}">
                <a16:creationId xmlns:a16="http://schemas.microsoft.com/office/drawing/2014/main" id="{2DE836D4-B713-9703-6016-C44E264965B7}"/>
              </a:ext>
            </a:extLst>
          </p:cNvPr>
          <p:cNvSpPr/>
          <p:nvPr/>
        </p:nvSpPr>
        <p:spPr>
          <a:xfrm>
            <a:off x="6556445" y="2821631"/>
            <a:ext cx="1065600" cy="882000"/>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Feedback analysis</a:t>
            </a:r>
          </a:p>
        </p:txBody>
      </p:sp>
      <p:cxnSp>
        <p:nvCxnSpPr>
          <p:cNvPr id="38" name="Straight Connector 37">
            <a:extLst>
              <a:ext uri="{FF2B5EF4-FFF2-40B4-BE49-F238E27FC236}">
                <a16:creationId xmlns:a16="http://schemas.microsoft.com/office/drawing/2014/main" id="{CB1AE5EC-22E5-C8B1-E501-8B98529090E3}"/>
              </a:ext>
            </a:extLst>
          </p:cNvPr>
          <p:cNvCxnSpPr/>
          <p:nvPr/>
        </p:nvCxnSpPr>
        <p:spPr bwMode="auto">
          <a:xfrm>
            <a:off x="4087185" y="3713837"/>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40" name="Group 39">
            <a:extLst>
              <a:ext uri="{FF2B5EF4-FFF2-40B4-BE49-F238E27FC236}">
                <a16:creationId xmlns:a16="http://schemas.microsoft.com/office/drawing/2014/main" id="{01AA4FEF-5F9A-BD11-6EAD-26E35FA66C75}"/>
              </a:ext>
            </a:extLst>
          </p:cNvPr>
          <p:cNvGrpSpPr/>
          <p:nvPr/>
        </p:nvGrpSpPr>
        <p:grpSpPr>
          <a:xfrm>
            <a:off x="3338961" y="3713350"/>
            <a:ext cx="326901" cy="509175"/>
            <a:chOff x="832978" y="3357321"/>
            <a:chExt cx="326901" cy="509175"/>
          </a:xfrm>
        </p:grpSpPr>
        <p:pic>
          <p:nvPicPr>
            <p:cNvPr id="42" name="Graphic 41" descr="Marker with solid fill">
              <a:extLst>
                <a:ext uri="{FF2B5EF4-FFF2-40B4-BE49-F238E27FC236}">
                  <a16:creationId xmlns:a16="http://schemas.microsoft.com/office/drawing/2014/main" id="{2725BD15-6459-A238-B594-4EC33DDFA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47" name="Straight Connector 46">
              <a:extLst>
                <a:ext uri="{FF2B5EF4-FFF2-40B4-BE49-F238E27FC236}">
                  <a16:creationId xmlns:a16="http://schemas.microsoft.com/office/drawing/2014/main" id="{785B9D45-5719-A1DC-3062-7796CFAC69C8}"/>
                </a:ext>
              </a:extLst>
            </p:cNvPr>
            <p:cNvCxnSpPr/>
            <p:nvPr/>
          </p:nvCxnSpPr>
          <p:spPr bwMode="auto">
            <a:xfrm>
              <a:off x="989213"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4" name="Rectangle 53">
            <a:extLst>
              <a:ext uri="{FF2B5EF4-FFF2-40B4-BE49-F238E27FC236}">
                <a16:creationId xmlns:a16="http://schemas.microsoft.com/office/drawing/2014/main" id="{8757E124-9AE4-69B6-A71D-D4E02BFF4BA8}"/>
              </a:ext>
            </a:extLst>
          </p:cNvPr>
          <p:cNvSpPr/>
          <p:nvPr/>
        </p:nvSpPr>
        <p:spPr>
          <a:xfrm>
            <a:off x="9634758" y="2821631"/>
            <a:ext cx="1254456" cy="861901"/>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Publish project report and feedback statement</a:t>
            </a:r>
          </a:p>
        </p:txBody>
      </p:sp>
      <p:cxnSp>
        <p:nvCxnSpPr>
          <p:cNvPr id="55" name="Straight Connector 54">
            <a:extLst>
              <a:ext uri="{FF2B5EF4-FFF2-40B4-BE49-F238E27FC236}">
                <a16:creationId xmlns:a16="http://schemas.microsoft.com/office/drawing/2014/main" id="{DC38E382-C427-EA68-AF37-7009A9D3B3DB}"/>
              </a:ext>
            </a:extLst>
          </p:cNvPr>
          <p:cNvCxnSpPr/>
          <p:nvPr/>
        </p:nvCxnSpPr>
        <p:spPr bwMode="auto">
          <a:xfrm>
            <a:off x="10262670" y="3736492"/>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64" name="Group 63">
            <a:extLst>
              <a:ext uri="{FF2B5EF4-FFF2-40B4-BE49-F238E27FC236}">
                <a16:creationId xmlns:a16="http://schemas.microsoft.com/office/drawing/2014/main" id="{A2579F17-04A4-D91E-5A71-FF9471D0F8F6}"/>
              </a:ext>
            </a:extLst>
          </p:cNvPr>
          <p:cNvGrpSpPr/>
          <p:nvPr/>
        </p:nvGrpSpPr>
        <p:grpSpPr>
          <a:xfrm>
            <a:off x="10384695" y="3899641"/>
            <a:ext cx="497559" cy="485819"/>
            <a:chOff x="11207751" y="4261282"/>
            <a:chExt cx="497559" cy="485819"/>
          </a:xfrm>
        </p:grpSpPr>
        <p:sp>
          <p:nvSpPr>
            <p:cNvPr id="65" name="Oval 64">
              <a:extLst>
                <a:ext uri="{FF2B5EF4-FFF2-40B4-BE49-F238E27FC236}">
                  <a16:creationId xmlns:a16="http://schemas.microsoft.com/office/drawing/2014/main" id="{82B57D10-915E-AD39-BA72-85EFAD9BB20A}"/>
                </a:ext>
              </a:extLst>
            </p:cNvPr>
            <p:cNvSpPr/>
            <p:nvPr/>
          </p:nvSpPr>
          <p:spPr>
            <a:xfrm>
              <a:off x="11207751" y="4261282"/>
              <a:ext cx="497559" cy="47939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66" name="Graphic 65" descr="Race Flag with solid fill">
              <a:extLst>
                <a:ext uri="{FF2B5EF4-FFF2-40B4-BE49-F238E27FC236}">
                  <a16:creationId xmlns:a16="http://schemas.microsoft.com/office/drawing/2014/main" id="{D7EB979F-5B18-D4E3-5118-D5B777C2E8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7404" y="4309308"/>
              <a:ext cx="418251" cy="437793"/>
            </a:xfrm>
            <a:prstGeom prst="rect">
              <a:avLst/>
            </a:prstGeom>
          </p:spPr>
        </p:pic>
      </p:grpSp>
      <p:cxnSp>
        <p:nvCxnSpPr>
          <p:cNvPr id="72" name="Straight Connector 71">
            <a:extLst>
              <a:ext uri="{FF2B5EF4-FFF2-40B4-BE49-F238E27FC236}">
                <a16:creationId xmlns:a16="http://schemas.microsoft.com/office/drawing/2014/main" id="{D06C9E71-F519-17C6-9A05-5D321FC21912}"/>
              </a:ext>
            </a:extLst>
          </p:cNvPr>
          <p:cNvCxnSpPr>
            <a:cxnSpLocks/>
          </p:cNvCxnSpPr>
          <p:nvPr/>
        </p:nvCxnSpPr>
        <p:spPr>
          <a:xfrm>
            <a:off x="2324110" y="2808408"/>
            <a:ext cx="31145" cy="2492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E3C7CDA-4AF5-C07B-69D3-03E4EA3E01B4}"/>
              </a:ext>
            </a:extLst>
          </p:cNvPr>
          <p:cNvSpPr/>
          <p:nvPr/>
        </p:nvSpPr>
        <p:spPr>
          <a:xfrm>
            <a:off x="1143784" y="2885688"/>
            <a:ext cx="883339" cy="883331"/>
          </a:xfrm>
          <a:prstGeom prst="rect">
            <a:avLst/>
          </a:prstGeom>
          <a:solidFill>
            <a:schemeClr val="tx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0196" tIns="97496" rIns="110196" bIns="97496"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Pipeline</a:t>
            </a:r>
          </a:p>
        </p:txBody>
      </p:sp>
      <p:graphicFrame>
        <p:nvGraphicFramePr>
          <p:cNvPr id="77" name="Table 76">
            <a:extLst>
              <a:ext uri="{FF2B5EF4-FFF2-40B4-BE49-F238E27FC236}">
                <a16:creationId xmlns:a16="http://schemas.microsoft.com/office/drawing/2014/main" id="{8861B7A8-97F1-CC20-B9B1-59AE465FEF85}"/>
              </a:ext>
            </a:extLst>
          </p:cNvPr>
          <p:cNvGraphicFramePr>
            <a:graphicFrameLocks noGrp="1"/>
          </p:cNvGraphicFramePr>
          <p:nvPr>
            <p:extLst>
              <p:ext uri="{D42A27DB-BD31-4B8C-83A1-F6EECF244321}">
                <p14:modId xmlns:p14="http://schemas.microsoft.com/office/powerpoint/2010/main" val="3736498315"/>
              </p:ext>
            </p:extLst>
          </p:nvPr>
        </p:nvGraphicFramePr>
        <p:xfrm>
          <a:off x="828174" y="4276677"/>
          <a:ext cx="1424299" cy="426720"/>
        </p:xfrm>
        <a:graphic>
          <a:graphicData uri="http://schemas.openxmlformats.org/drawingml/2006/table">
            <a:tbl>
              <a:tblPr firstRow="1" bandRow="1">
                <a:tableStyleId>{D27102A9-8310-4765-A935-A1911B00CA55}</a:tableStyleId>
              </a:tblPr>
              <a:tblGrid>
                <a:gridCol w="1424299">
                  <a:extLst>
                    <a:ext uri="{9D8B030D-6E8A-4147-A177-3AD203B41FA5}">
                      <a16:colId xmlns:a16="http://schemas.microsoft.com/office/drawing/2014/main" val="2508189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Arial"/>
                          <a:ea typeface="+mn-ea"/>
                          <a:cs typeface="Arial"/>
                        </a:rPr>
                        <a:t>PIR of IFRS 9—Hedge Accounting</a:t>
                      </a:r>
                    </a:p>
                  </a:txBody>
                  <a:tcP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3727080"/>
                  </a:ext>
                </a:extLst>
              </a:tr>
            </a:tbl>
          </a:graphicData>
        </a:graphic>
      </p:graphicFrame>
      <p:graphicFrame>
        <p:nvGraphicFramePr>
          <p:cNvPr id="78" name="Table 77">
            <a:extLst>
              <a:ext uri="{FF2B5EF4-FFF2-40B4-BE49-F238E27FC236}">
                <a16:creationId xmlns:a16="http://schemas.microsoft.com/office/drawing/2014/main" id="{F4F935D6-3933-343F-06FB-8D24BC68961D}"/>
              </a:ext>
            </a:extLst>
          </p:cNvPr>
          <p:cNvGraphicFramePr>
            <a:graphicFrameLocks noGrp="1"/>
          </p:cNvGraphicFramePr>
          <p:nvPr>
            <p:extLst>
              <p:ext uri="{D42A27DB-BD31-4B8C-83A1-F6EECF244321}">
                <p14:modId xmlns:p14="http://schemas.microsoft.com/office/powerpoint/2010/main" val="2566343232"/>
              </p:ext>
            </p:extLst>
          </p:nvPr>
        </p:nvGraphicFramePr>
        <p:xfrm>
          <a:off x="2504945" y="4396311"/>
          <a:ext cx="1815485" cy="1131478"/>
        </p:xfrm>
        <a:graphic>
          <a:graphicData uri="http://schemas.openxmlformats.org/drawingml/2006/table">
            <a:tbl>
              <a:tblPr firstRow="1" bandRow="1">
                <a:tableStyleId>{2A488322-F2BA-4B5B-9748-0D474271808F}</a:tableStyleId>
              </a:tblPr>
              <a:tblGrid>
                <a:gridCol w="1815485">
                  <a:extLst>
                    <a:ext uri="{9D8B030D-6E8A-4147-A177-3AD203B41FA5}">
                      <a16:colId xmlns:a16="http://schemas.microsoft.com/office/drawing/2014/main" val="3706977284"/>
                    </a:ext>
                  </a:extLst>
                </a:gridCol>
              </a:tblGrid>
              <a:tr h="308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2"/>
                          </a:solidFill>
                          <a:latin typeface="Arial" panose="020B0604020202020204" pitchFamily="34" charset="0"/>
                          <a:cs typeface="Arial" panose="020B0604020202020204" pitchFamily="34" charset="0"/>
                        </a:rPr>
                        <a:t>PIR of IFRS 16 </a:t>
                      </a:r>
                      <a:r>
                        <a:rPr lang="en-GB" sz="1200" b="1" i="1" dirty="0">
                          <a:solidFill>
                            <a:schemeClr val="accent2"/>
                          </a:solidFill>
                          <a:latin typeface="Arial" panose="020B0604020202020204" pitchFamily="34" charset="0"/>
                          <a:cs typeface="Arial" panose="020B0604020202020204" pitchFamily="34" charset="0"/>
                        </a:rPr>
                        <a:t>Leases</a:t>
                      </a:r>
                      <a:r>
                        <a:rPr lang="en-GB" sz="1200" b="1" dirty="0">
                          <a:solidFill>
                            <a:schemeClr val="accent2"/>
                          </a:solidFill>
                          <a:latin typeface="Arial" panose="020B0604020202020204" pitchFamily="34" charset="0"/>
                          <a:cs typeface="Arial" panose="020B0604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678434"/>
                  </a:ext>
                </a:extLst>
              </a:tr>
              <a:tr h="213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862597"/>
                  </a:ext>
                </a:extLst>
              </a:tr>
              <a:tr h="213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6389982"/>
                  </a:ext>
                </a:extLst>
              </a:tr>
              <a:tr h="213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571918"/>
                  </a:ext>
                </a:extLst>
              </a:tr>
            </a:tbl>
          </a:graphicData>
        </a:graphic>
      </p:graphicFrame>
    </p:spTree>
    <p:extLst>
      <p:ext uri="{BB962C8B-B14F-4D97-AF65-F5344CB8AC3E}">
        <p14:creationId xmlns:p14="http://schemas.microsoft.com/office/powerpoint/2010/main" val="162888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fltVal val="0"/>
                                          </p:val>
                                        </p:tav>
                                        <p:tav tm="100000">
                                          <p:val>
                                            <p:strVal val="#ppt_w"/>
                                          </p:val>
                                        </p:tav>
                                      </p:tavLst>
                                    </p:anim>
                                    <p:anim calcmode="lin" valueType="num">
                                      <p:cBhvr>
                                        <p:cTn id="20" dur="1000" fill="hold"/>
                                        <p:tgtEl>
                                          <p:spTgt spid="46"/>
                                        </p:tgtEl>
                                        <p:attrNameLst>
                                          <p:attrName>ppt_h</p:attrName>
                                        </p:attrNameLst>
                                      </p:cBhvr>
                                      <p:tavLst>
                                        <p:tav tm="0">
                                          <p:val>
                                            <p:fltVal val="0"/>
                                          </p:val>
                                        </p:tav>
                                        <p:tav tm="100000">
                                          <p:val>
                                            <p:strVal val="#ppt_h"/>
                                          </p:val>
                                        </p:tav>
                                      </p:tavLst>
                                    </p:anim>
                                    <p:anim calcmode="lin" valueType="num">
                                      <p:cBhvr>
                                        <p:cTn id="21" dur="1000" fill="hold"/>
                                        <p:tgtEl>
                                          <p:spTgt spid="46"/>
                                        </p:tgtEl>
                                        <p:attrNameLst>
                                          <p:attrName>style.rotation</p:attrName>
                                        </p:attrNameLst>
                                      </p:cBhvr>
                                      <p:tavLst>
                                        <p:tav tm="0">
                                          <p:val>
                                            <p:fltVal val="90"/>
                                          </p:val>
                                        </p:tav>
                                        <p:tav tm="100000">
                                          <p:val>
                                            <p:fltVal val="0"/>
                                          </p:val>
                                        </p:tav>
                                      </p:tavLst>
                                    </p:anim>
                                    <p:animEffect transition="in" filter="fade">
                                      <p:cBhvr>
                                        <p:cTn id="22"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Lst>
  </p:timing>
</p:sld>
</file>

<file path=ppt/theme/theme1.xml><?xml version="1.0" encoding="utf-8"?>
<a:theme xmlns:a="http://schemas.openxmlformats.org/drawingml/2006/main" name="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 on IASB Activities October 2022.potx" id="{D7E97F12-A07C-4A83-B193-D74B09AA9014}" vid="{2A6A8E53-6FBF-4A72-A243-7A38A5391C71}"/>
    </a:ext>
  </a:extLst>
</a:theme>
</file>

<file path=ppt/theme/theme10.xml><?xml version="1.0" encoding="utf-8"?>
<a:theme xmlns:a="http://schemas.openxmlformats.org/drawingml/2006/main" name="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sted Equity Analysis" id="{BD2F4360-BFFA-4848-84CD-05C57BE09AF0}" vid="{CB333251-46A5-4F57-A867-E7A8468C8D33}"/>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ing-template" id="{DE4F50E1-70B1-4FB8-98B1-503D8C41F992}" vid="{A0327AD8-E511-4196-86B0-176802794812}"/>
    </a:ext>
  </a:extLst>
</a:theme>
</file>

<file path=ppt/theme/theme3.xml><?xml version="1.0" encoding="utf-8"?>
<a:theme xmlns:a="http://schemas.openxmlformats.org/drawingml/2006/main" name="2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82ACD4DB-0811-004E-96F3-5269E7C21DDD}" vid="{DC95EDEF-EB2F-FA46-A991-48169A437A3F}"/>
    </a:ext>
  </a:extLst>
</a:theme>
</file>

<file path=ppt/theme/theme4.xml><?xml version="1.0" encoding="utf-8"?>
<a:theme xmlns:a="http://schemas.openxmlformats.org/drawingml/2006/main" name="4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3C03317-540E-A84F-954B-003142A3AFFC}" vid="{EF3D26EC-6AC3-5F4F-8CBB-6C303A6E4707}"/>
    </a:ext>
  </a:extLst>
</a:theme>
</file>

<file path=ppt/theme/theme5.xml><?xml version="1.0" encoding="utf-8"?>
<a:theme xmlns:a="http://schemas.openxmlformats.org/drawingml/2006/main" name="5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6F67313-DAA1-5A48-BD28-BF739B9E18DE}" vid="{7E21F4E6-C35B-014A-9415-639F1F3AC404}"/>
    </a:ext>
  </a:extLst>
</a:theme>
</file>

<file path=ppt/theme/theme6.xml><?xml version="1.0" encoding="utf-8"?>
<a:theme xmlns:a="http://schemas.openxmlformats.org/drawingml/2006/main" name="6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7EFECF7-500A-6D44-AB04-511FB64D123D}" vid="{44389C29-E5A7-D04E-9669-AFF5222CAF10}"/>
    </a:ext>
  </a:extLst>
</a:theme>
</file>

<file path=ppt/theme/theme7.xml><?xml version="1.0" encoding="utf-8"?>
<a:theme xmlns:a="http://schemas.openxmlformats.org/drawingml/2006/main" name="7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ancy-template" id="{F557A584-9077-D14C-8DC0-AE2D93717A42}" vid="{97549A74-0868-8F4A-A67A-CC5F38BFD305}"/>
    </a:ext>
  </a:extLst>
</a:theme>
</file>

<file path=ppt/theme/theme8.xml><?xml version="1.0" encoding="utf-8"?>
<a:theme xmlns:a="http://schemas.openxmlformats.org/drawingml/2006/main" name="IFRS-Accountanc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_Powerpoint_Template-v3" id="{B0733348-808A-6748-BB79-ED5223C226D4}" vid="{D6CC2375-94D8-0649-AC30-E50B5284DFC0}"/>
    </a:ext>
  </a:extLst>
</a:theme>
</file>

<file path=ppt/theme/theme9.xml><?xml version="1.0" encoding="utf-8"?>
<a:theme xmlns:a="http://schemas.openxmlformats.org/drawingml/2006/main" name="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Sustainability-template" id="{2823087D-3EFC-A344-8ED9-91E622071F53}" vid="{AD2A878D-CDEE-3143-BF56-6BE5ACDC5DF3}"/>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EB54B66-FD76-4846-84CD-FCFC0544F012}">
  <we:reference id="wa200004022" version="1.0.0.2" store="en-US" storeType="OMEX"/>
  <we:alternateReferences>
    <we:reference id="wa200004022" version="1.0.0.2" store="WA20000402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7B65138-94EA-481D-8218-6CB8E0E5733B}">
  <we:reference id="ea0f4187-b616-47da-801b-0df574580f9b"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d8d7eb-6062-4232-92da-d77a8cc1beca">
      <Terms xmlns="http://schemas.microsoft.com/office/infopath/2007/PartnerControls"/>
    </lcf76f155ced4ddcb4097134ff3c332f>
    <TaxCatchAll xmlns="8b706ad2-f4ee-4f00-ae67-b6d3c0ba0585" xsi:nil="true"/>
    <SharedWithUsers xmlns="8b706ad2-f4ee-4f00-ae67-b6d3c0ba0585">
      <UserInfo>
        <DisplayName>Pereras, Carlo</DisplayName>
        <AccountId>42</AccountId>
        <AccountType/>
      </UserInfo>
      <UserInfo>
        <DisplayName>Simpson, Ana</DisplayName>
        <AccountId>13</AccountId>
        <AccountType/>
      </UserInfo>
      <UserInfo>
        <DisplayName>Barckow, Andreas</DisplayName>
        <AccountId>80</AccountId>
        <AccountType/>
      </UserInfo>
      <UserInfo>
        <DisplayName>Cale, Jenny</DisplayName>
        <AccountId>31</AccountId>
        <AccountType/>
      </UserInfo>
      <UserInfo>
        <DisplayName>Elena Kostina</DisplayName>
        <AccountId>110</AccountId>
        <AccountType/>
      </UserInfo>
      <UserInfo>
        <DisplayName>McFaul, Jen</DisplayName>
        <AccountId>126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330C56C50B8E4D8D3F92005E201516" ma:contentTypeVersion="18" ma:contentTypeDescription="Create a new document." ma:contentTypeScope="" ma:versionID="69a5e23aab3b9c77fe45851a6114c028">
  <xsd:schema xmlns:xsd="http://www.w3.org/2001/XMLSchema" xmlns:xs="http://www.w3.org/2001/XMLSchema" xmlns:p="http://schemas.microsoft.com/office/2006/metadata/properties" xmlns:ns2="6bd8d7eb-6062-4232-92da-d77a8cc1beca" xmlns:ns3="8b706ad2-f4ee-4f00-ae67-b6d3c0ba0585" targetNamespace="http://schemas.microsoft.com/office/2006/metadata/properties" ma:root="true" ma:fieldsID="a3334c878c968dd908d77ff236507b83" ns2:_="" ns3:_="">
    <xsd:import namespace="6bd8d7eb-6062-4232-92da-d77a8cc1beca"/>
    <xsd:import namespace="8b706ad2-f4ee-4f00-ae67-b6d3c0ba05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d8d7eb-6062-4232-92da-d77a8cc1b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2f0513-a2ef-49c9-8f64-129a7e7844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706ad2-f4ee-4f00-ae67-b6d3c0ba05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ad088b-0f07-4eba-bae9-e0c90c91b01c}" ma:internalName="TaxCatchAll" ma:showField="CatchAllData" ma:web="8b706ad2-f4ee-4f00-ae67-b6d3c0ba05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C50A55-2752-4276-89E7-41111D9314B0}">
  <ds:schemaRefs>
    <ds:schemaRef ds:uri="http://schemas.microsoft.com/office/2006/documentManagement/types"/>
    <ds:schemaRef ds:uri="http://purl.org/dc/elements/1.1/"/>
    <ds:schemaRef ds:uri="http://purl.org/dc/dcmitype/"/>
    <ds:schemaRef ds:uri="http://www.w3.org/XML/1998/namespace"/>
    <ds:schemaRef ds:uri="8b706ad2-f4ee-4f00-ae67-b6d3c0ba0585"/>
    <ds:schemaRef ds:uri="6bd8d7eb-6062-4232-92da-d77a8cc1beca"/>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FF213F3-3E2B-48DE-900E-16DD9CAB6C15}">
  <ds:schemaRefs>
    <ds:schemaRef ds:uri="http://schemas.microsoft.com/sharepoint/v3/contenttype/forms"/>
  </ds:schemaRefs>
</ds:datastoreItem>
</file>

<file path=customXml/itemProps3.xml><?xml version="1.0" encoding="utf-8"?>
<ds:datastoreItem xmlns:ds="http://schemas.openxmlformats.org/officeDocument/2006/customXml" ds:itemID="{18F8A4EF-5F49-4C84-8829-2922B36CEEAE}">
  <ds:schemaRefs>
    <ds:schemaRef ds:uri="6bd8d7eb-6062-4232-92da-d77a8cc1beca"/>
    <ds:schemaRef ds:uri="8b706ad2-f4ee-4f00-ae67-b6d3c0ba05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5542</TotalTime>
  <Words>4327</Words>
  <Application>Microsoft Office PowerPoint</Application>
  <PresentationFormat>宽屏</PresentationFormat>
  <Paragraphs>632</Paragraphs>
  <Slides>51</Slides>
  <Notes>35</Notes>
  <HiddenSlides>0</HiddenSlides>
  <MMClips>0</MMClips>
  <ScaleCrop>false</ScaleCrop>
  <HeadingPairs>
    <vt:vector size="6" baseType="variant">
      <vt:variant>
        <vt:lpstr>已用的字体</vt:lpstr>
      </vt:variant>
      <vt:variant>
        <vt:i4>6</vt:i4>
      </vt:variant>
      <vt:variant>
        <vt:lpstr>主题</vt:lpstr>
      </vt:variant>
      <vt:variant>
        <vt:i4>10</vt:i4>
      </vt:variant>
      <vt:variant>
        <vt:lpstr>幻灯片标题</vt:lpstr>
      </vt:variant>
      <vt:variant>
        <vt:i4>51</vt:i4>
      </vt:variant>
    </vt:vector>
  </HeadingPairs>
  <TitlesOfParts>
    <vt:vector size="67" baseType="lpstr">
      <vt:lpstr>Helvetica Neue</vt:lpstr>
      <vt:lpstr>Arial</vt:lpstr>
      <vt:lpstr>Calibri</vt:lpstr>
      <vt:lpstr>Helvetica</vt:lpstr>
      <vt:lpstr>Times New Roman</vt:lpstr>
      <vt:lpstr>Wingdings</vt:lpstr>
      <vt:lpstr>IFRS-Accountancy</vt:lpstr>
      <vt:lpstr>1_IFRS-Accountancy</vt:lpstr>
      <vt:lpstr>2_IFRS-Accountancy</vt:lpstr>
      <vt:lpstr>4_IFRS-Accountancy</vt:lpstr>
      <vt:lpstr>5_IFRS-Accountancy</vt:lpstr>
      <vt:lpstr>6_IFRS-Accountancy</vt:lpstr>
      <vt:lpstr>7_IFRS-Accountancy</vt:lpstr>
      <vt:lpstr>IFRS-Accountancy</vt:lpstr>
      <vt:lpstr>IFRS-Sustainability</vt:lpstr>
      <vt:lpstr>IFRS-Accountancy</vt:lpstr>
      <vt:lpstr>PowerPoint 演示文稿</vt:lpstr>
      <vt:lpstr>PowerPoint 演示文稿</vt:lpstr>
      <vt:lpstr>Significant developments in 2024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New projects: Intangible Assets</vt:lpstr>
      <vt:lpstr>New projects: Statement of Cash Flows and Related Matters</vt:lpstr>
      <vt:lpstr>New projects: Amortised Cost Measurement</vt:lpstr>
      <vt:lpstr>New projects: PIR of IFRS 16 Leases</vt:lpstr>
      <vt:lpstr>PowerPoint 演示文稿</vt:lpstr>
      <vt:lpstr>PowerPoint 演示文稿</vt:lpstr>
      <vt:lpstr>Ongoing projects: Business Combinations—Disclosures, Goodwill and Impairment</vt:lpstr>
      <vt:lpstr>PowerPoint 演示文稿</vt:lpstr>
      <vt:lpstr>PowerPoint 演示文稿</vt:lpstr>
      <vt:lpstr>PowerPoint 演示文稿</vt:lpstr>
      <vt:lpstr>PowerPoint 演示文稿</vt:lpstr>
      <vt:lpstr>PowerPoint 演示文稿</vt:lpstr>
      <vt:lpstr>PowerPoint 演示文稿</vt:lpstr>
      <vt:lpstr>Connectivity</vt:lpstr>
      <vt:lpstr>PowerPoint 演示文稿</vt:lpstr>
      <vt:lpstr>PowerPoint 演示文稿</vt:lpstr>
      <vt:lpstr>PowerPoint 演示文稿</vt:lpstr>
      <vt:lpstr>Q&amp;A </vt:lpstr>
      <vt:lpstr>IFRS for SMEs</vt:lpstr>
      <vt:lpstr>Overview of the second comprehensive review of IFRS for SMEs Accounting Standard</vt:lpstr>
      <vt:lpstr>PowerPoint 演示文稿</vt:lpstr>
      <vt:lpstr>PowerPoint 演示文稿</vt:lpstr>
      <vt:lpstr>PowerPoint 演示文稿</vt:lpstr>
      <vt:lpstr>PowerPoint 演示文稿</vt:lpstr>
      <vt:lpstr>PowerPoint 演示文稿</vt:lpstr>
      <vt:lpstr>Changes in the third edition of IFRS for SMEs Accounting Standard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Topics that will be considered by the IASB in a future review</vt:lpstr>
      <vt:lpstr>PowerPoint 演示文稿</vt:lpstr>
      <vt:lpstr>Q&amp;A</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Corcoran</dc:creator>
  <cp:lastModifiedBy>Jianqiao Lu</cp:lastModifiedBy>
  <cp:revision>17</cp:revision>
  <cp:lastPrinted>2023-03-22T09:25:45Z</cp:lastPrinted>
  <dcterms:created xsi:type="dcterms:W3CDTF">2022-09-02T16:30:30Z</dcterms:created>
  <dcterms:modified xsi:type="dcterms:W3CDTF">2024-10-31T12:37:04Z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Intranet">
    <vt:lpwstr/>
  </property>
  <property fmtid="{D5CDD505-2E9C-101B-9397-08002B2CF9AE}" pid="4" name="ContentTypeId">
    <vt:lpwstr>0x010100E4330C56C50B8E4D8D3F92005E201516</vt:lpwstr>
  </property>
</Properties>
</file>